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charts/chart1.xml" ContentType="application/vnd.openxmlformats-officedocument.drawingml.chart+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5"/>
  </p:notesMasterIdLst>
  <p:sldIdLst>
    <p:sldId id="257" r:id="rId2"/>
    <p:sldId id="340" r:id="rId3"/>
    <p:sldId id="258" r:id="rId4"/>
    <p:sldId id="341" r:id="rId5"/>
    <p:sldId id="342" r:id="rId6"/>
    <p:sldId id="259" r:id="rId7"/>
    <p:sldId id="260" r:id="rId8"/>
    <p:sldId id="261" r:id="rId9"/>
    <p:sldId id="325" r:id="rId10"/>
    <p:sldId id="306" r:id="rId11"/>
    <p:sldId id="263" r:id="rId12"/>
    <p:sldId id="265" r:id="rId13"/>
    <p:sldId id="266" r:id="rId14"/>
    <p:sldId id="267" r:id="rId15"/>
    <p:sldId id="268" r:id="rId16"/>
    <p:sldId id="326" r:id="rId17"/>
    <p:sldId id="343" r:id="rId18"/>
    <p:sldId id="327" r:id="rId19"/>
    <p:sldId id="332" r:id="rId20"/>
    <p:sldId id="338" r:id="rId21"/>
    <p:sldId id="339" r:id="rId22"/>
    <p:sldId id="333" r:id="rId23"/>
    <p:sldId id="334" r:id="rId24"/>
    <p:sldId id="335" r:id="rId25"/>
    <p:sldId id="336" r:id="rId26"/>
    <p:sldId id="337" r:id="rId27"/>
    <p:sldId id="270" r:id="rId28"/>
    <p:sldId id="272" r:id="rId29"/>
    <p:sldId id="328" r:id="rId30"/>
    <p:sldId id="273" r:id="rId31"/>
    <p:sldId id="276" r:id="rId32"/>
    <p:sldId id="277" r:id="rId33"/>
    <p:sldId id="318" r:id="rId34"/>
    <p:sldId id="319" r:id="rId35"/>
    <p:sldId id="344" r:id="rId36"/>
    <p:sldId id="278" r:id="rId37"/>
    <p:sldId id="279" r:id="rId38"/>
    <p:sldId id="280" r:id="rId39"/>
    <p:sldId id="307" r:id="rId40"/>
    <p:sldId id="282" r:id="rId41"/>
    <p:sldId id="283" r:id="rId42"/>
    <p:sldId id="330" r:id="rId43"/>
    <p:sldId id="331" r:id="rId44"/>
    <p:sldId id="329" r:id="rId45"/>
    <p:sldId id="284" r:id="rId46"/>
    <p:sldId id="285" r:id="rId47"/>
    <p:sldId id="286" r:id="rId48"/>
    <p:sldId id="287" r:id="rId49"/>
    <p:sldId id="290" r:id="rId50"/>
    <p:sldId id="313" r:id="rId51"/>
    <p:sldId id="291" r:id="rId52"/>
    <p:sldId id="292" r:id="rId53"/>
    <p:sldId id="310" r:id="rId54"/>
    <p:sldId id="311" r:id="rId55"/>
    <p:sldId id="312" r:id="rId56"/>
    <p:sldId id="314" r:id="rId57"/>
    <p:sldId id="315" r:id="rId58"/>
    <p:sldId id="293" r:id="rId59"/>
    <p:sldId id="305" r:id="rId60"/>
    <p:sldId id="294" r:id="rId61"/>
    <p:sldId id="316" r:id="rId62"/>
    <p:sldId id="317" r:id="rId63"/>
    <p:sldId id="296" r:id="rId64"/>
    <p:sldId id="297" r:id="rId65"/>
    <p:sldId id="321" r:id="rId66"/>
    <p:sldId id="298" r:id="rId67"/>
    <p:sldId id="299" r:id="rId68"/>
    <p:sldId id="300" r:id="rId69"/>
    <p:sldId id="301" r:id="rId70"/>
    <p:sldId id="322" r:id="rId71"/>
    <p:sldId id="309" r:id="rId72"/>
    <p:sldId id="304" r:id="rId73"/>
    <p:sldId id="320"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93059"/>
  </p:normalViewPr>
  <p:slideViewPr>
    <p:cSldViewPr snapToGrid="0" snapToObjects="1">
      <p:cViewPr varScale="1">
        <p:scale>
          <a:sx n="59" d="100"/>
          <a:sy n="59" d="100"/>
        </p:scale>
        <p:origin x="10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4000"/>
            </a:pPr>
            <a:r>
              <a:rPr lang="en-US" sz="4000" dirty="0" smtClean="0"/>
              <a:t>Real Estate Commission Findings</a:t>
            </a:r>
            <a:endParaRPr lang="en-US" sz="4000" dirty="0"/>
          </a:p>
        </c:rich>
      </c:tx>
      <c:layout>
        <c:manualLayout>
          <c:xMode val="edge"/>
          <c:yMode val="edge"/>
          <c:x val="0.195786417322835"/>
          <c:y val="0.0760197812026017"/>
        </c:manualLayout>
      </c:layout>
      <c:overlay val="0"/>
    </c:title>
    <c:autoTitleDeleted val="0"/>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Column1</c:v>
                </c:pt>
              </c:strCache>
            </c:strRef>
          </c:tx>
          <c:cat>
            <c:strRef>
              <c:f>Sheet1!$A$2:$A$5</c:f>
              <c:strCache>
                <c:ptCount val="3"/>
                <c:pt idx="0">
                  <c:v>Etiquette</c:v>
                </c:pt>
                <c:pt idx="1">
                  <c:v>Minimal</c:v>
                </c:pt>
                <c:pt idx="2">
                  <c:v>Violation</c:v>
                </c:pt>
              </c:strCache>
            </c:strRef>
          </c:cat>
          <c:val>
            <c:numRef>
              <c:f>Sheet1!$B$2:$B$5</c:f>
              <c:numCache>
                <c:formatCode>General</c:formatCode>
                <c:ptCount val="4"/>
                <c:pt idx="0">
                  <c:v>0.5</c:v>
                </c:pt>
                <c:pt idx="1">
                  <c:v>0.3</c:v>
                </c:pt>
                <c:pt idx="2">
                  <c:v>0.2</c:v>
                </c:pt>
              </c:numCache>
            </c:numRef>
          </c:val>
        </c:ser>
        <c:dLbls>
          <c:showLegendKey val="0"/>
          <c:showVal val="0"/>
          <c:showCatName val="0"/>
          <c:showSerName val="0"/>
          <c:showPercent val="0"/>
          <c:showBubbleSize val="0"/>
          <c:showLeaderLines val="1"/>
        </c:dLbls>
      </c:pie3DChart>
    </c:plotArea>
    <c:legend>
      <c:legendPos val="r"/>
      <c:legendEntry>
        <c:idx val="3"/>
        <c:delete val="1"/>
      </c:legendEntry>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6E6079-972D-2E4F-968B-E04CB6E80103}" type="datetimeFigureOut">
              <a:rPr lang="en-US" smtClean="0"/>
              <a:t>12/10/16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CA39B4-DC21-704A-8924-89754BB83E6E}" type="slidenum">
              <a:rPr lang="en-US" smtClean="0"/>
              <a:t>‹#›</a:t>
            </a:fld>
            <a:endParaRPr lang="en-US"/>
          </a:p>
        </p:txBody>
      </p:sp>
    </p:spTree>
    <p:extLst>
      <p:ext uri="{BB962C8B-B14F-4D97-AF65-F5344CB8AC3E}">
        <p14:creationId xmlns:p14="http://schemas.microsoft.com/office/powerpoint/2010/main" val="624873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www.law.com/jsp/nlj/PubArticleNLJ.jsp?id=120242691602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125CE79-7970-AE45-8BA1-F896A465F042}" type="slidenum">
              <a:rPr lang="en-US" sz="1200"/>
              <a:pPr eaLnBrk="1" hangingPunct="1"/>
              <a:t>1</a:t>
            </a:fld>
            <a:endParaRPr lang="en-US" sz="1200"/>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28220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75DEF7-C0C0-F84A-AD75-D7FE5F66C89C}" type="slidenum">
              <a:rPr lang="en-US" sz="1200"/>
              <a:pPr eaLnBrk="1" hangingPunct="1"/>
              <a:t>32</a:t>
            </a:fld>
            <a:endParaRPr 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803995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A7E809-64C4-6046-BE54-401CB3167AD4}" type="slidenum">
              <a:rPr lang="en-US" sz="1200"/>
              <a:pPr eaLnBrk="1" hangingPunct="1"/>
              <a:t>37</a:t>
            </a:fld>
            <a:endParaRPr lang="en-US" sz="12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92606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DCF392-536A-BF4C-A1D1-66D28247EB6F}" type="slidenum">
              <a:rPr lang="en-US" sz="1200"/>
              <a:pPr eaLnBrk="1" hangingPunct="1"/>
              <a:t>38</a:t>
            </a:fld>
            <a:endParaRPr lang="en-US" sz="120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91929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A096BA-B02D-5E44-9240-6B147291BCE7}" type="slidenum">
              <a:rPr lang="en-US" sz="1200"/>
              <a:pPr eaLnBrk="1" hangingPunct="1"/>
              <a:t>40</a:t>
            </a:fld>
            <a:endParaRPr lang="en-US" sz="12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3771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306AF93-BA6B-0643-AFB2-EBEFFE6ADE1B}" type="slidenum">
              <a:rPr lang="en-US" sz="1200"/>
              <a:pPr eaLnBrk="1" hangingPunct="1"/>
              <a:t>41</a:t>
            </a:fld>
            <a:endParaRPr 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226142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6D9BD5-5BF8-BC46-8B41-E97EBB97C047}" type="slidenum">
              <a:rPr lang="en-US" sz="1200"/>
              <a:pPr eaLnBrk="1" hangingPunct="1"/>
              <a:t>47</a:t>
            </a:fld>
            <a:endParaRPr lang="en-US" sz="120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28492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D08A38-54EA-1F41-B325-3088093488C3}" type="slidenum">
              <a:rPr lang="en-US" sz="1200"/>
              <a:pPr eaLnBrk="1" hangingPunct="1"/>
              <a:t>48</a:t>
            </a:fld>
            <a:endParaRPr lang="en-US" sz="120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7926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06B70333-8C73-894E-A353-3E2705634B94}" type="slidenum">
              <a:rPr lang="en-US" sz="1200"/>
              <a:pPr eaLnBrk="1" hangingPunct="1"/>
              <a:t>54</a:t>
            </a:fld>
            <a:endParaRPr lang="en-US"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I remember a year ago we were sitting in professional standards when we discussed the amazing skill several of our realtor members had obtained through photo shop. Yes..we can change the grass to green.  Remove power lines, even take out a dead bush or two…no one will be the wiser…unti they try to go find the house.</a:t>
            </a:r>
          </a:p>
          <a:p>
            <a:pPr eaLnBrk="1" hangingPunct="1"/>
            <a:r>
              <a:rPr lang="en-US">
                <a:ea typeface="ＭＳ Ｐゴシック" charset="0"/>
                <a:cs typeface="ＭＳ Ｐゴシック" charset="0"/>
              </a:rPr>
              <a:t>Recently there was a case where I was called in for advice.  The problem was that the virtual tour of the home showed the draperiers all nicely hung. (mind you there was furniture too) but when the buyers LOOKED at the house the furniture and the draperies were gone.  Yet before they closed they insisted that the drperies were returned….even though they were not included in the purchase contract.  So presenting a true picture can take on many forms.  The discussion about what could be changed in a picture and what couldn</a:t>
            </a:r>
            <a:r>
              <a:rPr lang="ja-JP" altLang="en-US">
                <a:ea typeface="ＭＳ Ｐゴシック" charset="0"/>
                <a:cs typeface="ＭＳ Ｐゴシック" charset="0"/>
              </a:rPr>
              <a:t>’</a:t>
            </a:r>
            <a:r>
              <a:rPr lang="en-US" altLang="ja-JP">
                <a:ea typeface="ＭＳ Ｐゴシック" charset="0"/>
                <a:cs typeface="ＭＳ Ｐゴシック" charset="0"/>
              </a:rPr>
              <a:t>t be I must admit did get me chuckling….(snow story)</a:t>
            </a:r>
            <a:endParaRPr lang="en-US">
              <a:ea typeface="ＭＳ Ｐゴシック" charset="0"/>
              <a:cs typeface="ＭＳ Ｐゴシック" charset="0"/>
            </a:endParaRPr>
          </a:p>
        </p:txBody>
      </p:sp>
    </p:spTree>
    <p:extLst>
      <p:ext uri="{BB962C8B-B14F-4D97-AF65-F5344CB8AC3E}">
        <p14:creationId xmlns:p14="http://schemas.microsoft.com/office/powerpoint/2010/main" val="6317277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The CCIM  (Council of Commercial Investment Members) last May brought to Pro Standards a cause of action.  Like all of the NAR designations they were experiencing members using the designation but NOT having paid their dues.  At CRS we used to talk about sending someone in to </a:t>
            </a:r>
            <a:r>
              <a:rPr lang="ja-JP" altLang="en-US">
                <a:ea typeface="ＭＳ Ｐゴシック" charset="0"/>
                <a:cs typeface="ＭＳ Ｐゴシック" charset="0"/>
              </a:rPr>
              <a:t>‘</a:t>
            </a:r>
            <a:r>
              <a:rPr lang="en-US" altLang="ja-JP">
                <a:ea typeface="ＭＳ Ｐゴシック" charset="0"/>
                <a:cs typeface="ＭＳ Ｐゴシック" charset="0"/>
              </a:rPr>
              <a:t>rip the plaque off the wall of the non paying member.  But the CCIMs were able to bring forth this SOP and now for all of you who monitor the use of designations is the answer to your prqyers…its one way to meet the members of the professional staandards committee quickly.</a:t>
            </a:r>
            <a:endParaRPr lang="en-US">
              <a:ea typeface="ＭＳ Ｐゴシック" charset="0"/>
              <a:cs typeface="ＭＳ Ｐゴシック" charset="0"/>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9EFD52F1-24FB-7349-818F-54785F119B9C}" type="slidenum">
              <a:rPr lang="en-US" sz="1200"/>
              <a:pPr eaLnBrk="1" hangingPunct="1"/>
              <a:t>56</a:t>
            </a:fld>
            <a:endParaRPr lang="en-US" sz="1200"/>
          </a:p>
        </p:txBody>
      </p:sp>
    </p:spTree>
    <p:extLst>
      <p:ext uri="{BB962C8B-B14F-4D97-AF65-F5344CB8AC3E}">
        <p14:creationId xmlns:p14="http://schemas.microsoft.com/office/powerpoint/2010/main" val="28944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Whoa.  As a broker-owner, I'd have grave concerns about one of my agents tweeting this.  Chances are, and we hope, this single tweet will not affect the outcome of the home sale for this Twit's client but boy you can imagine numerous scenarios where it </a:t>
            </a:r>
            <a:r>
              <a:rPr lang="en-US" i="1">
                <a:ea typeface="ＭＳ Ｐゴシック" charset="0"/>
                <a:cs typeface="ＭＳ Ｐゴシック" charset="0"/>
              </a:rPr>
              <a:t>could </a:t>
            </a:r>
            <a:r>
              <a:rPr lang="en-US">
                <a:ea typeface="ＭＳ Ｐゴシック" charset="0"/>
                <a:cs typeface="ＭＳ Ｐゴシック" charset="0"/>
              </a:rPr>
              <a:t>and </a:t>
            </a:r>
            <a:r>
              <a:rPr lang="en-US" i="1">
                <a:ea typeface="ＭＳ Ｐゴシック" charset="0"/>
                <a:cs typeface="ＭＳ Ｐゴシック" charset="0"/>
              </a:rPr>
              <a:t>would </a:t>
            </a:r>
            <a:r>
              <a:rPr lang="en-US">
                <a:ea typeface="ＭＳ Ｐゴシック" charset="0"/>
                <a:cs typeface="ＭＳ Ｐゴシック" charset="0"/>
              </a:rPr>
              <a:t>affect the outcome.  Imagine I'm a buyer considering writing an offer just $30K below asking.  Well heck, I don't want to </a:t>
            </a:r>
            <a:r>
              <a:rPr lang="en-US" i="1">
                <a:ea typeface="ＭＳ Ｐゴシック" charset="0"/>
                <a:cs typeface="ＭＳ Ｐゴシック" charset="0"/>
              </a:rPr>
              <a:t>overpay </a:t>
            </a:r>
            <a:r>
              <a:rPr lang="en-US">
                <a:ea typeface="ＭＳ Ｐゴシック" charset="0"/>
                <a:cs typeface="ＭＳ Ｐゴシック" charset="0"/>
              </a:rPr>
              <a:t>for the property.  If someone else was offering so much less, maybe it's not worth what I thought it was.  Maybe I should write an offer for $80K under asking.</a:t>
            </a:r>
          </a:p>
          <a:p>
            <a:r>
              <a:rPr lang="en-US">
                <a:ea typeface="ＭＳ Ｐゴシック" charset="0"/>
                <a:cs typeface="ＭＳ Ｐゴシック" charset="0"/>
              </a:rPr>
              <a:t>Is this kind of disclosure a</a:t>
            </a:r>
            <a:r>
              <a:rPr lang="en-US" b="1">
                <a:ea typeface="ＭＳ Ｐゴシック" charset="0"/>
                <a:cs typeface="ＭＳ Ｐゴシック" charset="0"/>
              </a:rPr>
              <a:t> breach of fiduciary duties</a:t>
            </a:r>
            <a:r>
              <a:rPr lang="en-US">
                <a:ea typeface="ＭＳ Ｐゴシック" charset="0"/>
                <a:cs typeface="ＭＳ Ｐゴシック" charset="0"/>
              </a:rPr>
              <a:t> to the seller clients?  As professional real estate agents, shouldn't we be maintaining confidentiality about ongoing negotiations? Like other electronic communication such as email, once you hit 'enter' your tweets are out in the public domain, </a:t>
            </a:r>
            <a:r>
              <a:rPr lang="en-US" b="1">
                <a:ea typeface="ＭＳ Ｐゴシック" charset="0"/>
                <a:cs typeface="ＭＳ Ｐゴシック" charset="0"/>
              </a:rPr>
              <a:t>indelible</a:t>
            </a:r>
            <a:r>
              <a:rPr lang="en-US">
                <a:ea typeface="ＭＳ Ｐゴシック" charset="0"/>
                <a:cs typeface="ＭＳ Ｐゴシック" charset="0"/>
              </a:rPr>
              <a:t> (yes tweets create a </a:t>
            </a:r>
            <a:r>
              <a:rPr lang="en-US" i="1">
                <a:ea typeface="ＭＳ Ｐゴシック" charset="0"/>
                <a:cs typeface="ＭＳ Ｐゴシック" charset="0"/>
              </a:rPr>
              <a:t>permanent record</a:t>
            </a:r>
            <a:r>
              <a:rPr lang="en-US">
                <a:ea typeface="ＭＳ Ｐゴシック" charset="0"/>
                <a:cs typeface="ＭＳ Ｐゴシック" charset="0"/>
              </a:rPr>
              <a:t> on the internet which you CANNOT delete), and discoverable by a court of law.  The National Law Journal has a great article entitled, "</a:t>
            </a:r>
            <a:r>
              <a:rPr lang="en-US">
                <a:ea typeface="ＭＳ Ｐゴシック" charset="0"/>
                <a:cs typeface="ＭＳ Ｐゴシック" charset="0"/>
                <a:hlinkClick r:id="rId3" tooltip="National Law Journal Article: Tweets could be trouble"/>
              </a:rPr>
              <a:t>Beware: Your 'tweet' on Twitter could be trouble</a:t>
            </a:r>
            <a:r>
              <a:rPr lang="en-US">
                <a:ea typeface="ＭＳ Ｐゴシック" charset="0"/>
                <a:cs typeface="ＭＳ Ｐゴシック" charset="0"/>
              </a:rPr>
              <a:t>".</a:t>
            </a:r>
          </a:p>
          <a:p>
            <a:r>
              <a:rPr lang="en-US">
                <a:ea typeface="ＭＳ Ｐゴシック" charset="0"/>
                <a:cs typeface="ＭＳ Ｐゴシック" charset="0"/>
              </a:rPr>
              <a:t>Perhaps tweets will not cause you to be involved in a lawsuit.  They may still cost you clients.  Check out this tweet (again I removed the name but in fact </a:t>
            </a:r>
            <a:r>
              <a:rPr lang="en-US" i="1">
                <a:ea typeface="ＭＳ Ｐゴシック" charset="0"/>
                <a:cs typeface="ＭＳ Ｐゴシック" charset="0"/>
              </a:rPr>
              <a:t>anybody </a:t>
            </a:r>
            <a:r>
              <a:rPr lang="en-US">
                <a:ea typeface="ＭＳ Ｐゴシック" charset="0"/>
                <a:cs typeface="ＭＳ Ｐゴシック" charset="0"/>
              </a:rPr>
              <a:t>can find these posts by searching twitter):</a:t>
            </a:r>
          </a:p>
          <a:p>
            <a:endParaRPr lang="en-US">
              <a:ea typeface="ＭＳ Ｐゴシック" charset="0"/>
              <a:cs typeface="ＭＳ Ｐゴシック" charset="0"/>
            </a:endParaRP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D11A09B-DCFB-5A4B-B257-343BB0514B1E}" type="slidenum">
              <a:rPr lang="en-US" sz="1200"/>
              <a:pPr eaLnBrk="1" hangingPunct="1"/>
              <a:t>57</a:t>
            </a:fld>
            <a:endParaRPr lang="en-US" sz="1200"/>
          </a:p>
        </p:txBody>
      </p:sp>
    </p:spTree>
    <p:extLst>
      <p:ext uri="{BB962C8B-B14F-4D97-AF65-F5344CB8AC3E}">
        <p14:creationId xmlns:p14="http://schemas.microsoft.com/office/powerpoint/2010/main" val="668596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27220B5-43C1-CF4B-9997-F3BC92968E17}" type="slidenum">
              <a:rPr lang="en-US" sz="1200"/>
              <a:pPr eaLnBrk="1" hangingPunct="1"/>
              <a:t>3</a:t>
            </a:fld>
            <a:endParaRPr lang="en-US" sz="12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121495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2DA575-F832-AF45-87C9-755619223269}" type="slidenum">
              <a:rPr lang="en-US" sz="1200"/>
              <a:pPr eaLnBrk="1" hangingPunct="1"/>
              <a:t>64</a:t>
            </a:fld>
            <a:endParaRPr lang="en-US" sz="120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458547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4337BF-5B5F-524A-AE5E-2D5E61584120}" type="slidenum">
              <a:rPr lang="en-US" sz="1200"/>
              <a:pPr eaLnBrk="1" hangingPunct="1"/>
              <a:t>69</a:t>
            </a:fld>
            <a:endParaRPr lang="en-US" sz="120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85413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3AE5F2-E83A-034C-A4C1-3527FAF780DD}" type="slidenum">
              <a:rPr lang="en-US" sz="1200"/>
              <a:pPr eaLnBrk="1" hangingPunct="1"/>
              <a:t>71</a:t>
            </a:fld>
            <a:endParaRPr 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619021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Blogging  became a fast hit with realtors.  It was a way to promote a city, a neighborhood, yourself…how and when to buy…when to sell…market conditions, etc!  Well the probably with blogging is that it is normally </a:t>
            </a:r>
            <a:r>
              <a:rPr lang="ja-JP" altLang="en-US">
                <a:ea typeface="ＭＳ Ｐゴシック" charset="0"/>
                <a:cs typeface="ＭＳ Ｐゴシック" charset="0"/>
              </a:rPr>
              <a:t>‘</a:t>
            </a:r>
            <a:r>
              <a:rPr lang="en-US" altLang="ja-JP">
                <a:ea typeface="ＭＳ Ｐゴシック" charset="0"/>
                <a:cs typeface="ＭＳ Ｐゴシック" charset="0"/>
              </a:rPr>
              <a:t>your opinion</a:t>
            </a:r>
            <a:r>
              <a:rPr lang="ja-JP" altLang="en-US">
                <a:ea typeface="ＭＳ Ｐゴシック" charset="0"/>
                <a:cs typeface="ＭＳ Ｐゴシック" charset="0"/>
              </a:rPr>
              <a:t>’</a:t>
            </a:r>
            <a:r>
              <a:rPr lang="en-US" altLang="ja-JP">
                <a:ea typeface="ＭＳ Ｐゴシック" charset="0"/>
                <a:cs typeface="ＭＳ Ｐゴシック" charset="0"/>
              </a:rPr>
              <a:t>…so when that opinion turns out to be wrong, then what you have is the potential for a lawsuit and shown by thiese articles.</a:t>
            </a:r>
          </a:p>
          <a:p>
            <a:pPr eaLnBrk="1" hangingPunct="1"/>
            <a:endParaRPr lang="en-US">
              <a:ea typeface="ＭＳ Ｐゴシック" charset="0"/>
              <a:cs typeface="ＭＳ Ｐゴシック" charset="0"/>
            </a:endParaRP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EC7F26-8B65-E843-A58B-4DDED0ED40B0}" type="slidenum">
              <a:rPr lang="en-US" sz="1200"/>
              <a:pPr eaLnBrk="1" hangingPunct="1"/>
              <a:t>72</a:t>
            </a:fld>
            <a:endParaRPr lang="en-US" sz="1200"/>
          </a:p>
        </p:txBody>
      </p:sp>
    </p:spTree>
    <p:extLst>
      <p:ext uri="{BB962C8B-B14F-4D97-AF65-F5344CB8AC3E}">
        <p14:creationId xmlns:p14="http://schemas.microsoft.com/office/powerpoint/2010/main" val="13344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8541A9-901F-2F4D-8FA3-CA495BDFE6CC}" type="slidenum">
              <a:rPr lang="en-US" sz="1200"/>
              <a:pPr eaLnBrk="1" hangingPunct="1"/>
              <a:t>73</a:t>
            </a:fld>
            <a:endParaRPr lang="en-US" sz="1200"/>
          </a:p>
        </p:txBody>
      </p:sp>
      <p:sp>
        <p:nvSpPr>
          <p:cNvPr id="106499" name="Rectangle 2"/>
          <p:cNvSpPr>
            <a:spLocks noGrp="1" noRot="1" noChangeAspec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xfrm>
            <a:off x="914400" y="4341813"/>
            <a:ext cx="5029200" cy="41163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85382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225915-350B-5948-9C58-4E566B226A71}" type="slidenum">
              <a:rPr lang="en-US" sz="1200"/>
              <a:pPr eaLnBrk="1" hangingPunct="1"/>
              <a:t>6</a:t>
            </a:fld>
            <a:endParaRPr lang="en-US" sz="12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29574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C860DA-F771-094D-9BE7-5E16C2247176}" type="slidenum">
              <a:rPr lang="en-US" sz="1200"/>
              <a:pPr eaLnBrk="1" hangingPunct="1"/>
              <a:t>8</a:t>
            </a:fld>
            <a:endParaRPr lang="en-US" sz="12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06457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EB1F5E-D0EB-644C-8BDB-1448FA4981A2}" type="slidenum">
              <a:rPr lang="en-US" sz="1200"/>
              <a:pPr eaLnBrk="1" hangingPunct="1"/>
              <a:t>16</a:t>
            </a:fld>
            <a:endParaRPr lang="en-US" sz="12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1439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E95CDF-9A11-FD43-AF2F-6218502A18CB}" type="slidenum">
              <a:rPr lang="en-US"/>
              <a:pPr/>
              <a:t>22</a:t>
            </a:fld>
            <a:endParaRPr lang="en-US"/>
          </a:p>
        </p:txBody>
      </p:sp>
      <p:sp>
        <p:nvSpPr>
          <p:cNvPr id="899074" name="Rectangle 2"/>
          <p:cNvSpPr>
            <a:spLocks noGrp="1" noRot="1" noChangeAspect="1" noChangeArrowheads="1" noTextEdit="1"/>
          </p:cNvSpPr>
          <p:nvPr>
            <p:ph type="sldImg"/>
          </p:nvPr>
        </p:nvSpPr>
        <p:spPr>
          <a:xfrm>
            <a:off x="2022475" y="0"/>
            <a:ext cx="3046413" cy="2286000"/>
          </a:xfrm>
          <a:ln/>
          <a:extLst>
            <a:ext uri="{FAA26D3D-D897-4be2-8F04-BA451C77F1D7}">
              <ma14:placeholderFlag xmlns:ma14="http://schemas.microsoft.com/office/mac/drawingml/2011/main" val="1"/>
            </a:ext>
          </a:extLst>
        </p:spPr>
      </p:sp>
      <p:sp>
        <p:nvSpPr>
          <p:cNvPr id="899075" name="Rectangle 3"/>
          <p:cNvSpPr>
            <a:spLocks noGrp="1" noChangeArrowheads="1"/>
          </p:cNvSpPr>
          <p:nvPr>
            <p:ph type="body" idx="1"/>
          </p:nvPr>
        </p:nvSpPr>
        <p:spPr>
          <a:xfrm>
            <a:off x="0" y="2286000"/>
            <a:ext cx="6858000" cy="6858000"/>
          </a:xfrm>
        </p:spPr>
        <p:txBody>
          <a:bodyPr/>
          <a:lstStyle/>
          <a:p>
            <a:pPr algn="just">
              <a:lnSpc>
                <a:spcPct val="80000"/>
              </a:lnSpc>
              <a:spcBef>
                <a:spcPct val="15000"/>
              </a:spcBef>
              <a:spcAft>
                <a:spcPct val="15000"/>
              </a:spcAft>
            </a:pPr>
            <a:endParaRPr lang="en-US" sz="900" b="1">
              <a:latin typeface="Vivaldi" charset="0"/>
            </a:endParaRPr>
          </a:p>
          <a:p>
            <a:pPr algn="just">
              <a:lnSpc>
                <a:spcPct val="80000"/>
              </a:lnSpc>
              <a:spcBef>
                <a:spcPct val="15000"/>
              </a:spcBef>
              <a:spcAft>
                <a:spcPct val="15000"/>
              </a:spcAft>
            </a:pPr>
            <a:r>
              <a:rPr lang="en-US" sz="900" b="1">
                <a:latin typeface="Vivaldi" charset="0"/>
              </a:rPr>
              <a:t>Facilitator: first tel story 1, then click mouse for Credo and tell story 2, etc. After story 4, go over the basics, superficial with the Credo Card</a:t>
            </a:r>
          </a:p>
          <a:p>
            <a:pPr algn="just">
              <a:lnSpc>
                <a:spcPct val="80000"/>
              </a:lnSpc>
              <a:spcBef>
                <a:spcPct val="15000"/>
              </a:spcBef>
              <a:spcAft>
                <a:spcPct val="15000"/>
              </a:spcAft>
            </a:pPr>
            <a:r>
              <a:rPr lang="en-US" sz="900" b="1">
                <a:latin typeface="Vivaldi" charset="0"/>
              </a:rPr>
              <a:t>1. The President of our Company, Mr. Schulze actually created the Motto and the years before the establishment of The Ritz-Carlton.  He used the Motto and 3 Steps of Service as his personal philosophy.  Once The Ritz-Carlton was established, they were formalized and used as training tools and guidance tools for all Ritz-Carlton employees.</a:t>
            </a:r>
          </a:p>
          <a:p>
            <a:pPr algn="just">
              <a:lnSpc>
                <a:spcPct val="80000"/>
              </a:lnSpc>
              <a:spcBef>
                <a:spcPct val="15000"/>
              </a:spcBef>
              <a:spcAft>
                <a:spcPct val="15000"/>
              </a:spcAft>
            </a:pPr>
            <a:r>
              <a:rPr lang="en-US" sz="900">
                <a:latin typeface="Vivaldi" charset="0"/>
              </a:rPr>
              <a:t>When the company was established in 1983, the Steering Committee created a Mission Statement.  They used this statement during the ten day count-downs (opening schedule) at Boston, Atlanta Buckhead, Naples and Laguna Niguel to train and energize employees on The Ritz-Carlton philosophy.  After the fifth hotel (Naples) opened, the Steering Committee reviewed the successes and challenges of the previous openings and looked at ways to improve the process.  During a three day retreat, the Steering Committee determined that the Mission Statement was too broad and overwhelming to teach employees. It needed to be condensed into a basic philosophy which would be easy for employees to embrace. Through brainstorming, the Committee reduced the Mission Statement into our Credo.  Employees of every culture, background and work experience level could embrace this Credo.  Over time, it progressively grew into the Gold Standards we have today.  Discuss.</a:t>
            </a:r>
          </a:p>
          <a:p>
            <a:pPr>
              <a:lnSpc>
                <a:spcPct val="80000"/>
              </a:lnSpc>
            </a:pPr>
            <a:r>
              <a:rPr lang="en-US" sz="2400">
                <a:sym typeface="Lucida Handwriting" charset="0"/>
              </a:rPr>
              <a:t></a:t>
            </a:r>
            <a:r>
              <a:rPr lang="en-US" sz="900">
                <a:latin typeface="Vivaldi" charset="0"/>
              </a:rPr>
              <a:t> 2. The Credo is - the statement about the environment and experience that we want to create for our guest and fellow employees. The Credo simply states that customer satisfaction is our top priority and everyone</a:t>
            </a:r>
            <a:r>
              <a:rPr lang="ja-JP" altLang="en-US" sz="900">
                <a:latin typeface="Arial"/>
              </a:rPr>
              <a:t>’</a:t>
            </a:r>
            <a:r>
              <a:rPr lang="en-US" sz="900">
                <a:latin typeface="Vivaldi" charset="0"/>
              </a:rPr>
              <a:t>s job.  We focus our attention on the satisfaction of both internal and external customers. The Credo describes the characteristics of Ritz-Carlton products and services.  Discuss.</a:t>
            </a:r>
          </a:p>
          <a:p>
            <a:pPr algn="just">
              <a:lnSpc>
                <a:spcPct val="80000"/>
              </a:lnSpc>
              <a:spcBef>
                <a:spcPct val="15000"/>
              </a:spcBef>
              <a:spcAft>
                <a:spcPct val="15000"/>
              </a:spcAft>
            </a:pPr>
            <a:r>
              <a:rPr lang="en-US" sz="2400">
                <a:sym typeface="Lucida Handwriting" charset="0"/>
              </a:rPr>
              <a:t></a:t>
            </a:r>
            <a:r>
              <a:rPr lang="en-US" sz="900">
                <a:latin typeface="Vivaldi" charset="0"/>
              </a:rPr>
              <a:t> 3. When Mr.. Schulze was 14 years old, he left home and his small village that he had grown up in to learn about the hotel industry.  At that point in his life, Mr.. Schulze had never been in a restaurant before. When he began working as a busboy, he said that at first he was in awe of the guests.  Then, as he began to observe the activity of the restaurant each day, he became in awe of the Maitre d</a:t>
            </a:r>
            <a:r>
              <a:rPr lang="ja-JP" altLang="en-US" sz="900">
                <a:latin typeface="Arial"/>
              </a:rPr>
              <a:t>’</a:t>
            </a:r>
            <a:r>
              <a:rPr lang="en-US" sz="900">
                <a:latin typeface="Vivaldi" charset="0"/>
              </a:rPr>
              <a:t>.  He realized that the Maitre d</a:t>
            </a:r>
            <a:r>
              <a:rPr lang="ja-JP" altLang="en-US" sz="900">
                <a:latin typeface="Arial"/>
              </a:rPr>
              <a:t>’</a:t>
            </a:r>
            <a:r>
              <a:rPr lang="en-US" sz="900">
                <a:latin typeface="Vivaldi" charset="0"/>
              </a:rPr>
              <a:t> was just as important as the guest.  He seemed to know everything that the guest wanted and was able to fulfill their wishes.</a:t>
            </a:r>
          </a:p>
          <a:p>
            <a:pPr algn="just">
              <a:lnSpc>
                <a:spcPct val="80000"/>
              </a:lnSpc>
              <a:spcBef>
                <a:spcPct val="15000"/>
              </a:spcBef>
              <a:spcAft>
                <a:spcPct val="15000"/>
              </a:spcAft>
            </a:pPr>
            <a:r>
              <a:rPr lang="en-US" sz="900">
                <a:latin typeface="Vivaldi" charset="0"/>
              </a:rPr>
              <a:t>It was then that Mr.. Schulze realized how important the employee is.  It doesn</a:t>
            </a:r>
            <a:r>
              <a:rPr lang="ja-JP" altLang="en-US" sz="900">
                <a:latin typeface="Arial"/>
              </a:rPr>
              <a:t>’</a:t>
            </a:r>
            <a:r>
              <a:rPr lang="en-US" sz="900">
                <a:latin typeface="Vivaldi" charset="0"/>
              </a:rPr>
              <a:t>t matter what job we are fulfilling, we can still have a direct impact on the guest through our attitude and interactions with our co-workers.</a:t>
            </a:r>
          </a:p>
          <a:p>
            <a:pPr>
              <a:lnSpc>
                <a:spcPct val="80000"/>
              </a:lnSpc>
              <a:spcBef>
                <a:spcPct val="15000"/>
              </a:spcBef>
              <a:spcAft>
                <a:spcPct val="15000"/>
              </a:spcAft>
            </a:pPr>
            <a:r>
              <a:rPr lang="en-US" sz="900">
                <a:latin typeface="Vivaldi" charset="0"/>
              </a:rPr>
              <a:t>The concept of </a:t>
            </a:r>
            <a:r>
              <a:rPr lang="ja-JP" altLang="en-US" sz="900">
                <a:latin typeface="Arial"/>
              </a:rPr>
              <a:t>“</a:t>
            </a:r>
            <a:r>
              <a:rPr lang="en-US" sz="900">
                <a:latin typeface="Vivaldi" charset="0"/>
              </a:rPr>
              <a:t> Ladies and Gentlemen serving Ladies and Gentlemen</a:t>
            </a:r>
            <a:r>
              <a:rPr lang="ja-JP" altLang="en-US" sz="900">
                <a:latin typeface="Arial"/>
              </a:rPr>
              <a:t>”</a:t>
            </a:r>
            <a:r>
              <a:rPr lang="en-US" sz="900">
                <a:latin typeface="Vivaldi" charset="0"/>
              </a:rPr>
              <a:t> tells us who we are and how we should behave. The motto emphasized mutual respect for one another and the respect we should have for ourselves. It creates a positive work environment and is an attitude that can be accepted or appreciated by anyone from any culture or walk of life.</a:t>
            </a:r>
          </a:p>
          <a:p>
            <a:pPr algn="just">
              <a:lnSpc>
                <a:spcPct val="80000"/>
              </a:lnSpc>
              <a:spcAft>
                <a:spcPts val="1178"/>
              </a:spcAft>
            </a:pPr>
            <a:r>
              <a:rPr lang="en-US" sz="2400">
                <a:sym typeface="Lucida Handwriting" charset="0"/>
              </a:rPr>
              <a:t></a:t>
            </a:r>
            <a:r>
              <a:rPr lang="en-US" sz="900">
                <a:latin typeface="Vivaldi" charset="0"/>
              </a:rPr>
              <a:t> 4. The key element in the 3 Steps of Service is that we start using them the instant we make contact with a guest or other employee.  We must begin each interaction with a </a:t>
            </a:r>
            <a:r>
              <a:rPr lang="ja-JP" altLang="en-US" sz="900" b="1">
                <a:latin typeface="Arial"/>
              </a:rPr>
              <a:t>“</a:t>
            </a:r>
            <a:r>
              <a:rPr lang="en-US" sz="900" b="1">
                <a:latin typeface="Vivaldi" charset="0"/>
              </a:rPr>
              <a:t>warm welcome.</a:t>
            </a:r>
            <a:r>
              <a:rPr lang="ja-JP" altLang="en-US" sz="900" b="1">
                <a:latin typeface="Arial"/>
              </a:rPr>
              <a:t>”</a:t>
            </a:r>
            <a:r>
              <a:rPr lang="en-US" sz="900">
                <a:latin typeface="Vivaldi" charset="0"/>
              </a:rPr>
              <a:t>  This applies to any circumstance … the way we answer the phone, how we serve a table how we greet one another in the hallways.</a:t>
            </a:r>
          </a:p>
          <a:p>
            <a:pPr algn="just">
              <a:lnSpc>
                <a:spcPct val="80000"/>
              </a:lnSpc>
              <a:spcAft>
                <a:spcPts val="1178"/>
              </a:spcAft>
            </a:pPr>
            <a:r>
              <a:rPr lang="en-US" sz="900" b="1">
                <a:latin typeface="Vivaldi" charset="0"/>
              </a:rPr>
              <a:t>Compliance</a:t>
            </a:r>
            <a:r>
              <a:rPr lang="en-US" sz="900">
                <a:latin typeface="Vivaldi" charset="0"/>
              </a:rPr>
              <a:t> is about caring.  It</a:t>
            </a:r>
            <a:r>
              <a:rPr lang="ja-JP" altLang="en-US" sz="900">
                <a:latin typeface="Arial"/>
              </a:rPr>
              <a:t>’</a:t>
            </a:r>
            <a:r>
              <a:rPr lang="en-US" sz="900">
                <a:latin typeface="Vivaldi" charset="0"/>
              </a:rPr>
              <a:t>s our warm, relaxed and refined style in assisting and ensuring that we are actually getting the guest what he/she wants and needs rather than what we think he/she wants and needs.</a:t>
            </a:r>
          </a:p>
          <a:p>
            <a:pPr algn="just">
              <a:lnSpc>
                <a:spcPct val="80000"/>
              </a:lnSpc>
              <a:spcAft>
                <a:spcPts val="1178"/>
              </a:spcAft>
            </a:pPr>
            <a:r>
              <a:rPr lang="en-US" sz="900">
                <a:latin typeface="Vivaldi" charset="0"/>
              </a:rPr>
              <a:t>The </a:t>
            </a:r>
            <a:r>
              <a:rPr lang="en-US" sz="900" b="1">
                <a:latin typeface="Vivaldi" charset="0"/>
              </a:rPr>
              <a:t>Fond Farewell</a:t>
            </a:r>
            <a:r>
              <a:rPr lang="en-US" sz="900">
                <a:latin typeface="Vivaldi" charset="0"/>
              </a:rPr>
              <a:t> gives us an opportunity to thank the guests fore using our services and staying with us.  As well, it gives us an opportunity to invite them back. The 3 Steps of Service should be used during every interaction you have with a guest or co-worker.	</a:t>
            </a:r>
            <a:r>
              <a:rPr lang="en-US" sz="2400">
                <a:sym typeface="Lucida Handwriting" charset="0"/>
              </a:rPr>
              <a:t> </a:t>
            </a:r>
            <a:r>
              <a:rPr lang="en-US" sz="800">
                <a:latin typeface="Vivaldi" charset="0"/>
                <a:sym typeface="Lucida Handwriting" charset="0"/>
              </a:rPr>
              <a:t>Then of course, the employee promise</a:t>
            </a:r>
          </a:p>
        </p:txBody>
      </p:sp>
    </p:spTree>
    <p:extLst>
      <p:ext uri="{BB962C8B-B14F-4D97-AF65-F5344CB8AC3E}">
        <p14:creationId xmlns:p14="http://schemas.microsoft.com/office/powerpoint/2010/main" val="206875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A8560F-17BB-2840-98C3-2CC32EF9122E}" type="slidenum">
              <a:rPr lang="en-US" sz="1200"/>
              <a:pPr eaLnBrk="1" hangingPunct="1"/>
              <a:t>25</a:t>
            </a:fld>
            <a:endParaRPr lang="en-US" sz="1200"/>
          </a:p>
        </p:txBody>
      </p:sp>
      <p:sp>
        <p:nvSpPr>
          <p:cNvPr id="24578" name="Rectangle 2"/>
          <p:cNvSpPr>
            <a:spLocks noGrp="1" noRot="1" noChangeAspect="1" noChangeArrowheads="1" noTextEdit="1"/>
          </p:cNvSpPr>
          <p:nvPr>
            <p:ph type="sldImg"/>
          </p:nvPr>
        </p:nvSpPr>
        <p:spPr>
          <a:xfrm>
            <a:off x="1144588" y="685800"/>
            <a:ext cx="4572000" cy="3429000"/>
          </a:xfrm>
          <a:ln/>
        </p:spPr>
      </p:sp>
      <p:sp>
        <p:nvSpPr>
          <p:cNvPr id="24579" name="Rectangle 3"/>
          <p:cNvSpPr>
            <a:spLocks noGrp="1" noChangeArrowheads="1"/>
          </p:cNvSpPr>
          <p:nvPr>
            <p:ph type="body" idx="1"/>
          </p:nvPr>
        </p:nvSpPr>
        <p:spPr>
          <a:xfrm>
            <a:off x="914400" y="4341813"/>
            <a:ext cx="5029200" cy="41163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84255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16B08F8-6A09-2F49-8D7C-13FA901EF13C}" type="slidenum">
              <a:rPr lang="en-US" sz="1200"/>
              <a:pPr eaLnBrk="1" hangingPunct="1"/>
              <a:t>28</a:t>
            </a:fld>
            <a:endParaRPr lang="en-US" sz="1200"/>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079022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463686-D7FC-7946-96BC-5223E604416B}" type="slidenum">
              <a:rPr lang="en-US" sz="1200"/>
              <a:pPr eaLnBrk="1" hangingPunct="1"/>
              <a:t>30</a:t>
            </a:fld>
            <a:endParaRPr lang="en-US" sz="1200"/>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So how did ethics get involved. Why would professional standards need to start looking at these forms of social media.  Because any time you connect with clients or even friends through any medium and you are a licensed real estate professional you must disclose that fact if the topic of real estate is being discussed!  And…when is that NOT happening today.  REALTOR associations are using Web 2.0 more frequently to update members and to make sure that changes are reaching them as they happen.  Lenders are sending out notices of interest rate reductions and the buyers are holding onto their PDAs waiting for the call-text-email, whatever.  Just walk down the street in any city and see if you can even pass more than 10 people that aren</a:t>
            </a:r>
            <a:r>
              <a:rPr lang="ja-JP" altLang="en-US">
                <a:ea typeface="ＭＳ Ｐゴシック" charset="0"/>
                <a:cs typeface="ＭＳ Ｐゴシック" charset="0"/>
              </a:rPr>
              <a:t>’</a:t>
            </a:r>
            <a:r>
              <a:rPr lang="en-US" altLang="ja-JP">
                <a:ea typeface="ＭＳ Ｐゴシック" charset="0"/>
                <a:cs typeface="ＭＳ Ｐゴシック" charset="0"/>
              </a:rPr>
              <a:t>t connected to something in some way.  So whichever one of these flavors you or your associates or members are </a:t>
            </a:r>
            <a:r>
              <a:rPr lang="ja-JP" altLang="en-US">
                <a:ea typeface="ＭＳ Ｐゴシック" charset="0"/>
                <a:cs typeface="ＭＳ Ｐゴシック" charset="0"/>
              </a:rPr>
              <a:t>‘</a:t>
            </a:r>
            <a:r>
              <a:rPr lang="en-US" altLang="ja-JP">
                <a:ea typeface="ＭＳ Ｐゴシック" charset="0"/>
                <a:cs typeface="ＭＳ Ｐゴシック" charset="0"/>
              </a:rPr>
              <a:t>tasting</a:t>
            </a:r>
            <a:r>
              <a:rPr lang="ja-JP" altLang="en-US">
                <a:ea typeface="ＭＳ Ｐゴシック" charset="0"/>
                <a:cs typeface="ＭＳ Ｐゴシック" charset="0"/>
              </a:rPr>
              <a:t>’</a:t>
            </a:r>
            <a:r>
              <a:rPr lang="en-US" altLang="ja-JP">
                <a:ea typeface="ＭＳ Ｐゴシック" charset="0"/>
                <a:cs typeface="ＭＳ Ｐゴシック" charset="0"/>
              </a:rPr>
              <a:t>….it will undboutedly affect their postiion as a real estate licensee at some point.  </a:t>
            </a:r>
            <a:endParaRPr lang="en-US">
              <a:ea typeface="ＭＳ Ｐゴシック" charset="0"/>
              <a:cs typeface="ＭＳ Ｐゴシック" charset="0"/>
            </a:endParaRPr>
          </a:p>
        </p:txBody>
      </p:sp>
    </p:spTree>
    <p:extLst>
      <p:ext uri="{BB962C8B-B14F-4D97-AF65-F5344CB8AC3E}">
        <p14:creationId xmlns:p14="http://schemas.microsoft.com/office/powerpoint/2010/main" val="177954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602DF1-9AB0-A949-A45D-E2FD10FE3AF8}" type="datetimeFigureOut">
              <a:rPr lang="en-US" smtClean="0"/>
              <a:t>12/10/16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02DF1-9AB0-A949-A45D-E2FD10FE3AF8}" type="datetimeFigureOut">
              <a:rPr lang="en-US" smtClean="0"/>
              <a:t>12/10/16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602DF1-9AB0-A949-A45D-E2FD10FE3AF8}" type="datetimeFigureOut">
              <a:rPr lang="en-US" smtClean="0"/>
              <a:t>12/10/16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0117487"/>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2355"/>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a:prstGeom prst="rect">
            <a:avLst/>
          </a:prstGeom>
        </p:spPr>
        <p:txBody>
          <a:bodyPr rtlCol="0">
            <a:normAutofit/>
          </a:bodyPr>
          <a:lstStyle/>
          <a:p>
            <a:pPr lvl="0"/>
            <a:endParaRPr lang="en-US" noProof="0" smtClean="0"/>
          </a:p>
        </p:txBody>
      </p:sp>
    </p:spTree>
    <p:extLst>
      <p:ext uri="{BB962C8B-B14F-4D97-AF65-F5344CB8AC3E}">
        <p14:creationId xmlns:p14="http://schemas.microsoft.com/office/powerpoint/2010/main" val="981879457"/>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C9B1E1B-2D6A-CE47-B767-A117A4CAC826}" type="slidenum">
              <a:rPr lang="en-US"/>
              <a:pPr>
                <a:defRPr/>
              </a:pPr>
              <a:t>‹#›</a:t>
            </a:fld>
            <a:endParaRPr lang="en-US"/>
          </a:p>
        </p:txBody>
      </p:sp>
    </p:spTree>
    <p:extLst>
      <p:ext uri="{BB962C8B-B14F-4D97-AF65-F5344CB8AC3E}">
        <p14:creationId xmlns:p14="http://schemas.microsoft.com/office/powerpoint/2010/main" val="229945000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02DF1-9AB0-A949-A45D-E2FD10FE3AF8}" type="datetimeFigureOut">
              <a:rPr lang="en-US" smtClean="0"/>
              <a:t>12/10/16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02DF1-9AB0-A949-A45D-E2FD10FE3AF8}" type="datetimeFigureOut">
              <a:rPr lang="en-US" smtClean="0"/>
              <a:t>12/10/16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602DF1-9AB0-A949-A45D-E2FD10FE3AF8}" type="datetimeFigureOut">
              <a:rPr lang="en-US" smtClean="0"/>
              <a:t>12/10/16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602DF1-9AB0-A949-A45D-E2FD10FE3AF8}" type="datetimeFigureOut">
              <a:rPr lang="en-US" smtClean="0"/>
              <a:t>12/10/16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44A4B-B62F-E54E-8186-B700220AF115}"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02DF1-9AB0-A949-A45D-E2FD10FE3AF8}" type="datetimeFigureOut">
              <a:rPr lang="en-US" smtClean="0"/>
              <a:t>12/10/16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02DF1-9AB0-A949-A45D-E2FD10FE3AF8}" type="datetimeFigureOut">
              <a:rPr lang="en-US" smtClean="0"/>
              <a:t>12/10/16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02DF1-9AB0-A949-A45D-E2FD10FE3AF8}" type="datetimeFigureOut">
              <a:rPr lang="en-US" smtClean="0"/>
              <a:t>12/10/16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02DF1-9AB0-A949-A45D-E2FD10FE3AF8}" type="datetimeFigureOut">
              <a:rPr lang="en-US" smtClean="0"/>
              <a:t>12/10/16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F602DF1-9AB0-A949-A45D-E2FD10FE3AF8}" type="datetimeFigureOut">
              <a:rPr lang="en-US" smtClean="0"/>
              <a:t>12/10/16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EBE44A4B-B62F-E54E-8186-B700220AF11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hyperlink" Target="mailto:marcie@marcieroggow.com" TargetMode="External"/><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png"/><Relationship Id="rId1" Type="http://schemas.openxmlformats.org/officeDocument/2006/relationships/tags" Target="../tags/tag5.x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6" Type="http://schemas.openxmlformats.org/officeDocument/2006/relationships/image" Target="../media/image17.jpeg"/><Relationship Id="rId7"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1.jpeg"/><Relationship Id="rId1" Type="http://schemas.openxmlformats.org/officeDocument/2006/relationships/tags" Target="../tags/tag7.xml"/><Relationship Id="rId2"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3" Type="http://schemas.openxmlformats.org/officeDocument/2006/relationships/image" Target="../media/image29.png"/><Relationship Id="rId14" Type="http://schemas.openxmlformats.org/officeDocument/2006/relationships/hyperlink" Target="http://www.therealestatenetwork.ning.com/" TargetMode="External"/><Relationship Id="rId15" Type="http://schemas.openxmlformats.org/officeDocument/2006/relationships/image" Target="../media/image30.png"/><Relationship Id="rId16" Type="http://schemas.openxmlformats.org/officeDocument/2006/relationships/hyperlink" Target="http://www.ecademy.com/bradhanks" TargetMode="External"/><Relationship Id="rId17" Type="http://schemas.openxmlformats.org/officeDocument/2006/relationships/image" Target="../media/image31.png"/><Relationship Id="rId18" Type="http://schemas.openxmlformats.org/officeDocument/2006/relationships/image" Target="../media/image32.png"/><Relationship Id="rId19" Type="http://schemas.openxmlformats.org/officeDocument/2006/relationships/hyperlink" Target="http://www.fickr.com/photos/bradhanks" TargetMode="External"/><Relationship Id="rId50" Type="http://schemas.openxmlformats.org/officeDocument/2006/relationships/image" Target="../media/image57.png"/><Relationship Id="rId51" Type="http://schemas.openxmlformats.org/officeDocument/2006/relationships/hyperlink" Target="http://www.match.com/" TargetMode="External"/><Relationship Id="rId52" Type="http://schemas.openxmlformats.org/officeDocument/2006/relationships/image" Target="../media/image58.png"/><Relationship Id="rId53" Type="http://schemas.openxmlformats.org/officeDocument/2006/relationships/image" Target="../media/image59.jpeg"/><Relationship Id="rId54" Type="http://schemas.openxmlformats.org/officeDocument/2006/relationships/image" Target="../media/image60.png"/><Relationship Id="rId55" Type="http://schemas.openxmlformats.org/officeDocument/2006/relationships/image" Target="../media/image61.png"/><Relationship Id="rId56" Type="http://schemas.openxmlformats.org/officeDocument/2006/relationships/image" Target="../media/image62.png"/><Relationship Id="rId57" Type="http://schemas.openxmlformats.org/officeDocument/2006/relationships/image" Target="../media/image63.png"/><Relationship Id="rId58" Type="http://schemas.openxmlformats.org/officeDocument/2006/relationships/image" Target="../media/image64.jpeg"/><Relationship Id="rId40" Type="http://schemas.openxmlformats.org/officeDocument/2006/relationships/image" Target="../media/image49.png"/><Relationship Id="rId41" Type="http://schemas.openxmlformats.org/officeDocument/2006/relationships/image" Target="../media/image50.png"/><Relationship Id="rId42" Type="http://schemas.openxmlformats.org/officeDocument/2006/relationships/image" Target="../media/image51.png"/><Relationship Id="rId43" Type="http://schemas.openxmlformats.org/officeDocument/2006/relationships/image" Target="../media/image52.png"/><Relationship Id="rId44" Type="http://schemas.openxmlformats.org/officeDocument/2006/relationships/image" Target="../media/image53.png"/><Relationship Id="rId45" Type="http://schemas.openxmlformats.org/officeDocument/2006/relationships/image" Target="../media/image54.png"/><Relationship Id="rId46" Type="http://schemas.openxmlformats.org/officeDocument/2006/relationships/hyperlink" Target="http://www.realestatedementia.com/" TargetMode="External"/><Relationship Id="rId47" Type="http://schemas.openxmlformats.org/officeDocument/2006/relationships/image" Target="../media/image55.png"/><Relationship Id="rId48" Type="http://schemas.openxmlformats.org/officeDocument/2006/relationships/image" Target="../media/image56.png"/><Relationship Id="rId49" Type="http://schemas.openxmlformats.org/officeDocument/2006/relationships/hyperlink" Target="http://www.blip.fm/"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wikispaces.com/" TargetMode="Externa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hyperlink" Target="http://www.facebook.com/bradhanks" TargetMode="External"/><Relationship Id="rId8" Type="http://schemas.openxmlformats.org/officeDocument/2006/relationships/image" Target="../media/image26.png"/><Relationship Id="rId9" Type="http://schemas.openxmlformats.org/officeDocument/2006/relationships/hyperlink" Target="http://www.linkedin.com/in/bradhanks" TargetMode="External"/><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hyperlink" Target="http://www.youtube.com/bradhanksseminars" TargetMode="External"/><Relationship Id="rId33" Type="http://schemas.openxmlformats.org/officeDocument/2006/relationships/image" Target="../media/image43.jpe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jpeg"/><Relationship Id="rId37" Type="http://schemas.openxmlformats.org/officeDocument/2006/relationships/image" Target="../media/image47.jpeg"/><Relationship Id="rId38" Type="http://schemas.openxmlformats.org/officeDocument/2006/relationships/image" Target="../media/image48.png"/><Relationship Id="rId39" Type="http://schemas.openxmlformats.org/officeDocument/2006/relationships/hyperlink" Target="http://www.myspace.com/" TargetMode="External"/><Relationship Id="rId20" Type="http://schemas.openxmlformats.org/officeDocument/2006/relationships/image" Target="../media/image33.png"/><Relationship Id="rId21" Type="http://schemas.openxmlformats.org/officeDocument/2006/relationships/hyperlink" Target="http://www.plaxo.com/bradhanks" TargetMode="External"/><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hyperlink" Target="http://activerain.com/bradhanks" TargetMode="External"/><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10" Type="http://schemas.openxmlformats.org/officeDocument/2006/relationships/image" Target="../media/image27.png"/><Relationship Id="rId11" Type="http://schemas.openxmlformats.org/officeDocument/2006/relationships/hyperlink" Target="http://www.twitter.com/bradhanks" TargetMode="External"/><Relationship Id="rId12"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4.xml"/><Relationship Id="rId3"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69.jpeg"/><Relationship Id="rId5" Type="http://schemas.openxmlformats.org/officeDocument/2006/relationships/image" Target="../media/image70.jpeg"/><Relationship Id="rId1" Type="http://schemas.openxmlformats.org/officeDocument/2006/relationships/tags" Target="../tags/tag9.xml"/><Relationship Id="rId2"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71.png"/><Relationship Id="rId1" Type="http://schemas.openxmlformats.org/officeDocument/2006/relationships/tags" Target="../tags/tag10.xml"/><Relationship Id="rId2"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3.wmf"/><Relationship Id="rId1" Type="http://schemas.openxmlformats.org/officeDocument/2006/relationships/tags" Target="../tags/tag11.xml"/><Relationship Id="rId2"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77.jpeg"/><Relationship Id="rId5" Type="http://schemas.openxmlformats.org/officeDocument/2006/relationships/image" Target="../media/image78.jpeg"/><Relationship Id="rId1" Type="http://schemas.openxmlformats.org/officeDocument/2006/relationships/tags" Target="../tags/tag14.x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 Id="rId3" Type="http://schemas.openxmlformats.org/officeDocument/2006/relationships/image" Target="../media/image8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jpeg"/><Relationship Id="rId4" Type="http://schemas.openxmlformats.org/officeDocument/2006/relationships/image" Target="../media/image85.jpeg"/><Relationship Id="rId5" Type="http://schemas.openxmlformats.org/officeDocument/2006/relationships/image" Target="../media/image86.jpeg"/><Relationship Id="rId6" Type="http://schemas.openxmlformats.org/officeDocument/2006/relationships/image" Target="../media/image87.jpeg"/><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9.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jpeg"/><Relationship Id="rId1" Type="http://schemas.openxmlformats.org/officeDocument/2006/relationships/tags" Target="../tags/tag3.xml"/><Relationship Id="rId2"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3.jp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94.png"/><Relationship Id="rId1" Type="http://schemas.openxmlformats.org/officeDocument/2006/relationships/tags" Target="../tags/tag15.xml"/><Relationship Id="rId2"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00.jpeg"/><Relationship Id="rId1" Type="http://schemas.openxmlformats.org/officeDocument/2006/relationships/tags" Target="../tags/tag16.xml"/><Relationship Id="rId2"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02.jpeg"/><Relationship Id="rId1" Type="http://schemas.openxmlformats.org/officeDocument/2006/relationships/tags" Target="../tags/tag17.xml"/><Relationship Id="rId2"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03.jpeg"/><Relationship Id="rId4" Type="http://schemas.openxmlformats.org/officeDocument/2006/relationships/image" Target="../media/image104.jpeg"/><Relationship Id="rId5" Type="http://schemas.openxmlformats.org/officeDocument/2006/relationships/image" Target="../media/image105.jpeg"/><Relationship Id="rId6" Type="http://schemas.openxmlformats.org/officeDocument/2006/relationships/image" Target="../media/image106.jpeg"/><Relationship Id="rId7" Type="http://schemas.openxmlformats.org/officeDocument/2006/relationships/image" Target="../media/image107.jpeg"/><Relationship Id="rId8" Type="http://schemas.openxmlformats.org/officeDocument/2006/relationships/image" Target="../media/image108.jpe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73.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7.xml"/><Relationship Id="rId3" Type="http://schemas.openxmlformats.org/officeDocument/2006/relationships/notesSlide" Target="../notesSlides/notesSlide2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jpeg"/><Relationship Id="rId1" Type="http://schemas.openxmlformats.org/officeDocument/2006/relationships/tags" Target="../tags/tag4.x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4"/>
          <p:cNvSpPr txBox="1">
            <a:spLocks noChangeArrowheads="1"/>
          </p:cNvSpPr>
          <p:nvPr/>
        </p:nvSpPr>
        <p:spPr bwMode="auto">
          <a:xfrm>
            <a:off x="1524000" y="838200"/>
            <a:ext cx="762000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6576" tIns="36576" rIns="36576" bIns="36576"/>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5400" b="1" dirty="0" smtClean="0">
                <a:solidFill>
                  <a:srgbClr val="000000"/>
                </a:solidFill>
                <a:latin typeface="Verdana" charset="0"/>
              </a:rPr>
              <a:t>Be As Professional</a:t>
            </a:r>
          </a:p>
          <a:p>
            <a:pPr algn="ctr" eaLnBrk="1" hangingPunct="1"/>
            <a:r>
              <a:rPr lang="en-US" sz="5400" b="1" dirty="0" smtClean="0">
                <a:solidFill>
                  <a:srgbClr val="000000"/>
                </a:solidFill>
                <a:latin typeface="Verdana" charset="0"/>
              </a:rPr>
              <a:t>As YOU Can Be…</a:t>
            </a:r>
          </a:p>
          <a:p>
            <a:pPr algn="ctr" eaLnBrk="1" hangingPunct="1"/>
            <a:r>
              <a:rPr lang="en-US" sz="5400" b="1" dirty="0" smtClean="0">
                <a:solidFill>
                  <a:srgbClr val="000000"/>
                </a:solidFill>
                <a:latin typeface="Verdana" charset="0"/>
              </a:rPr>
              <a:t>All the Time!</a:t>
            </a:r>
            <a:endParaRPr lang="en-US" sz="5400" dirty="0"/>
          </a:p>
        </p:txBody>
      </p:sp>
      <p:sp>
        <p:nvSpPr>
          <p:cNvPr id="3075" name="Text Box 6"/>
          <p:cNvSpPr txBox="1">
            <a:spLocks noChangeArrowheads="1"/>
          </p:cNvSpPr>
          <p:nvPr/>
        </p:nvSpPr>
        <p:spPr bwMode="auto">
          <a:xfrm>
            <a:off x="2362200" y="5410200"/>
            <a:ext cx="56388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dirty="0"/>
              <a:t>Marcie Roggow, </a:t>
            </a:r>
            <a:r>
              <a:rPr lang="en-US" sz="1200" dirty="0"/>
              <a:t>ABR/M, CCIM, CRB, CRS, DREI, GRI, </a:t>
            </a:r>
            <a:r>
              <a:rPr lang="en-US" sz="1200" dirty="0" smtClean="0"/>
              <a:t>SRS</a:t>
            </a:r>
          </a:p>
          <a:p>
            <a:pPr algn="l" eaLnBrk="1" hangingPunct="1">
              <a:spcBef>
                <a:spcPct val="50000"/>
              </a:spcBef>
            </a:pPr>
            <a:r>
              <a:rPr lang="en-US" sz="1600" dirty="0" smtClean="0"/>
              <a:t>	     </a:t>
            </a:r>
            <a:r>
              <a:rPr lang="en-US" sz="1600" dirty="0" smtClean="0">
                <a:hlinkClick r:id="rId4"/>
              </a:rPr>
              <a:t>marcie@marcieroggow.com</a:t>
            </a:r>
            <a:endParaRPr lang="en-US" sz="1600" dirty="0" smtClean="0"/>
          </a:p>
          <a:p>
            <a:pPr algn="l" eaLnBrk="1" hangingPunct="1">
              <a:spcBef>
                <a:spcPct val="50000"/>
              </a:spcBef>
            </a:pPr>
            <a:r>
              <a:rPr lang="en-US" sz="1600" dirty="0"/>
              <a:t>	 </a:t>
            </a:r>
            <a:r>
              <a:rPr lang="en-US" sz="1600" dirty="0" smtClean="0"/>
              <a:t>       </a:t>
            </a:r>
            <a:r>
              <a:rPr lang="en-US" sz="1600" dirty="0" err="1" smtClean="0"/>
              <a:t>www.marcieroggow.com</a:t>
            </a:r>
            <a:endParaRPr lang="en-US" sz="1600" dirty="0"/>
          </a:p>
        </p:txBody>
      </p:sp>
    </p:spTree>
    <p:custDataLst>
      <p:tags r:id="rId1"/>
    </p:custDataLst>
    <p:extLst>
      <p:ext uri="{BB962C8B-B14F-4D97-AF65-F5344CB8AC3E}">
        <p14:creationId xmlns:p14="http://schemas.microsoft.com/office/powerpoint/2010/main" val="374410791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23 at 10.18.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7200"/>
            <a:ext cx="9144000" cy="3382156"/>
          </a:xfrm>
          <a:prstGeom prst="rect">
            <a:avLst/>
          </a:prstGeom>
        </p:spPr>
      </p:pic>
    </p:spTree>
    <p:extLst>
      <p:ext uri="{BB962C8B-B14F-4D97-AF65-F5344CB8AC3E}">
        <p14:creationId xmlns:p14="http://schemas.microsoft.com/office/powerpoint/2010/main" val="389176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p:txBody>
          <a:bodyPr/>
          <a:lstStyle/>
          <a:p>
            <a:r>
              <a:rPr lang="en-US" dirty="0" smtClean="0"/>
              <a:t>https://</a:t>
            </a:r>
            <a:r>
              <a:rPr lang="en-US" dirty="0" err="1" smtClean="0"/>
              <a:t>www.youtube.com</a:t>
            </a:r>
            <a:r>
              <a:rPr lang="en-US" dirty="0" smtClean="0"/>
              <a:t>/</a:t>
            </a:r>
            <a:r>
              <a:rPr lang="en-US" dirty="0" err="1" smtClean="0"/>
              <a:t>watch?feature</a:t>
            </a:r>
            <a:r>
              <a:rPr lang="en-US" dirty="0" smtClean="0"/>
              <a:t>=</a:t>
            </a:r>
            <a:r>
              <a:rPr lang="en-US" dirty="0" err="1" smtClean="0"/>
              <a:t>player_embedded&amp;v</a:t>
            </a:r>
            <a:r>
              <a:rPr lang="en-US" dirty="0" smtClean="0"/>
              <a:t>=YUnO1MuGzdo</a:t>
            </a:r>
            <a:endParaRPr lang="en-US" dirty="0"/>
          </a:p>
        </p:txBody>
      </p:sp>
      <p:sp>
        <p:nvSpPr>
          <p:cNvPr id="4" name="Content Placeholder 3"/>
          <p:cNvSpPr>
            <a:spLocks noGrp="1"/>
          </p:cNvSpPr>
          <p:nvPr>
            <p:ph sz="half" idx="2"/>
          </p:nvPr>
        </p:nvSpPr>
        <p:spPr/>
        <p:txBody>
          <a:bodyPr/>
          <a:lstStyle/>
          <a:p>
            <a:r>
              <a:rPr lang="en-US" dirty="0" smtClean="0"/>
              <a:t>https://</a:t>
            </a:r>
            <a:r>
              <a:rPr lang="en-US" dirty="0" err="1" smtClean="0"/>
              <a:t>www.youtube.com</a:t>
            </a:r>
            <a:r>
              <a:rPr lang="en-US" dirty="0" smtClean="0"/>
              <a:t>/</a:t>
            </a:r>
            <a:r>
              <a:rPr lang="en-US" dirty="0" err="1" smtClean="0"/>
              <a:t>watch?feature</a:t>
            </a:r>
            <a:r>
              <a:rPr lang="en-US" dirty="0" smtClean="0"/>
              <a:t>=</a:t>
            </a:r>
            <a:r>
              <a:rPr lang="en-US" dirty="0" err="1" smtClean="0"/>
              <a:t>player_embedded&amp;v</a:t>
            </a:r>
            <a:r>
              <a:rPr lang="en-US" dirty="0" smtClean="0"/>
              <a:t>=XEhDA66ub8o</a:t>
            </a:r>
            <a:endParaRPr lang="en-US" dirty="0"/>
          </a:p>
        </p:txBody>
      </p:sp>
      <p:pic>
        <p:nvPicPr>
          <p:cNvPr id="5" name="Picture 4" descr="Screen shot 2014-09-23 at 10.17.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949"/>
            <a:ext cx="9144000" cy="7154883"/>
          </a:xfrm>
          <a:prstGeom prst="rect">
            <a:avLst/>
          </a:prstGeom>
        </p:spPr>
      </p:pic>
    </p:spTree>
    <p:extLst>
      <p:ext uri="{BB962C8B-B14F-4D97-AF65-F5344CB8AC3E}">
        <p14:creationId xmlns:p14="http://schemas.microsoft.com/office/powerpoint/2010/main" val="4084989612"/>
      </p:ext>
    </p:extLst>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4-09-22 at 1.34.2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05" t="-704" r="-305" b="-99"/>
          <a:stretch/>
        </p:blipFill>
        <p:spPr>
          <a:xfrm>
            <a:off x="0" y="0"/>
            <a:ext cx="9144000" cy="6858000"/>
          </a:xfrm>
        </p:spPr>
      </p:pic>
    </p:spTree>
    <p:extLst>
      <p:ext uri="{BB962C8B-B14F-4D97-AF65-F5344CB8AC3E}">
        <p14:creationId xmlns:p14="http://schemas.microsoft.com/office/powerpoint/2010/main" val="2000024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22 at 1.36.4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0077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1.43.10 PM.png"/>
          <p:cNvPicPr>
            <a:picLocks noGrp="1" noChangeAspect="1"/>
          </p:cNvPicPr>
          <p:nvPr>
            <p:ph idx="1"/>
          </p:nvPr>
        </p:nvPicPr>
        <p:blipFill>
          <a:blip r:embed="rId2">
            <a:extLst>
              <a:ext uri="{28A0092B-C50C-407E-A947-70E740481C1C}">
                <a14:useLocalDpi xmlns:a14="http://schemas.microsoft.com/office/drawing/2010/main" val="0"/>
              </a:ext>
            </a:extLst>
          </a:blip>
          <a:srcRect l="12937" r="12937"/>
          <a:stretch>
            <a:fillRect/>
          </a:stretch>
        </p:blipFill>
        <p:spPr>
          <a:xfrm>
            <a:off x="2438400" y="16933"/>
            <a:ext cx="5410200" cy="1430867"/>
          </a:xfrm>
        </p:spPr>
      </p:pic>
      <p:pic>
        <p:nvPicPr>
          <p:cNvPr id="5" name="Picture 4" descr="Screen shot 2014-09-22 at 1.43.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47800"/>
            <a:ext cx="7924800" cy="5410200"/>
          </a:xfrm>
          <a:prstGeom prst="rect">
            <a:avLst/>
          </a:prstGeom>
        </p:spPr>
      </p:pic>
    </p:spTree>
    <p:extLst>
      <p:ext uri="{BB962C8B-B14F-4D97-AF65-F5344CB8AC3E}">
        <p14:creationId xmlns:p14="http://schemas.microsoft.com/office/powerpoint/2010/main" val="1116860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nchor="t"/>
          <a:lstStyle/>
          <a:p>
            <a:r>
              <a:rPr lang="en-US">
                <a:latin typeface="Arial" charset="0"/>
              </a:rPr>
              <a:t>What did the Survey show?</a:t>
            </a:r>
          </a:p>
        </p:txBody>
      </p:sp>
      <p:sp>
        <p:nvSpPr>
          <p:cNvPr id="64515" name="Content Placeholder 2"/>
          <p:cNvSpPr>
            <a:spLocks noGrp="1"/>
          </p:cNvSpPr>
          <p:nvPr>
            <p:ph idx="1"/>
          </p:nvPr>
        </p:nvSpPr>
        <p:spPr>
          <a:xfrm>
            <a:off x="1295400" y="1066800"/>
            <a:ext cx="7696200" cy="5791200"/>
          </a:xfrm>
          <a:extLst/>
        </p:spPr>
        <p:txBody>
          <a:bodyPr rtlCol="0">
            <a:normAutofit lnSpcReduction="10000"/>
          </a:bodyPr>
          <a:lstStyle/>
          <a:p>
            <a:pPr fontAlgn="auto">
              <a:spcAft>
                <a:spcPts val="0"/>
              </a:spcAft>
              <a:buFont typeface="Arial"/>
              <a:buChar char="•"/>
              <a:defRPr/>
            </a:pPr>
            <a:r>
              <a:rPr lang="en-US" sz="3200" dirty="0" smtClean="0">
                <a:latin typeface="Arial" charset="0"/>
              </a:rPr>
              <a:t>-1/3 of homebuyer/sellers are contacted by their agent post closing</a:t>
            </a:r>
          </a:p>
          <a:p>
            <a:pPr fontAlgn="auto">
              <a:spcAft>
                <a:spcPts val="0"/>
              </a:spcAft>
              <a:buFont typeface="Arial"/>
              <a:buChar char="•"/>
              <a:defRPr/>
            </a:pPr>
            <a:r>
              <a:rPr lang="en-US" sz="3200" dirty="0" smtClean="0">
                <a:latin typeface="Arial" charset="0"/>
              </a:rPr>
              <a:t>-1/2 homebuyers/sellers are satisfied with the communication provided by agent</a:t>
            </a:r>
          </a:p>
          <a:p>
            <a:pPr fontAlgn="auto">
              <a:spcAft>
                <a:spcPts val="0"/>
              </a:spcAft>
              <a:buFont typeface="Arial"/>
              <a:buChar char="•"/>
              <a:defRPr/>
            </a:pPr>
            <a:r>
              <a:rPr lang="en-US" sz="3200" dirty="0" smtClean="0">
                <a:latin typeface="Arial" charset="0"/>
              </a:rPr>
              <a:t>40% are less than satisfied with sales agent attention to details</a:t>
            </a:r>
          </a:p>
          <a:p>
            <a:pPr fontAlgn="auto">
              <a:spcAft>
                <a:spcPts val="0"/>
              </a:spcAft>
              <a:buFont typeface="Arial"/>
              <a:buChar char="•"/>
              <a:defRPr/>
            </a:pPr>
            <a:r>
              <a:rPr lang="en-US" sz="3200" dirty="0" smtClean="0">
                <a:latin typeface="Arial" charset="0"/>
              </a:rPr>
              <a:t>-50% of customers are very likely to use the same agent again</a:t>
            </a:r>
          </a:p>
          <a:p>
            <a:pPr fontAlgn="auto">
              <a:spcAft>
                <a:spcPts val="0"/>
              </a:spcAft>
              <a:buFont typeface="Arial"/>
              <a:buChar char="•"/>
              <a:defRPr/>
            </a:pPr>
            <a:r>
              <a:rPr lang="en-US" sz="3200" dirty="0" smtClean="0">
                <a:latin typeface="Arial" charset="0"/>
              </a:rPr>
              <a:t>-40% are very likely to use the same company again</a:t>
            </a:r>
          </a:p>
          <a:p>
            <a:pPr fontAlgn="auto">
              <a:spcAft>
                <a:spcPts val="0"/>
              </a:spcAft>
              <a:buFont typeface="Arial"/>
              <a:buChar char="•"/>
              <a:defRPr/>
            </a:pPr>
            <a:endParaRPr lang="en-US" dirty="0" smtClean="0">
              <a:latin typeface="Arial" charset="0"/>
            </a:endParaRPr>
          </a:p>
        </p:txBody>
      </p:sp>
    </p:spTree>
    <p:extLst>
      <p:ext uri="{BB962C8B-B14F-4D97-AF65-F5344CB8AC3E}">
        <p14:creationId xmlns:p14="http://schemas.microsoft.com/office/powerpoint/2010/main" val="2457514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926" y="487282"/>
            <a:ext cx="7177088" cy="6183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43945358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Ethical Issues for Licensees</a:t>
            </a:r>
            <a:endParaRPr lang="en-US" dirty="0"/>
          </a:p>
        </p:txBody>
      </p:sp>
      <p:sp>
        <p:nvSpPr>
          <p:cNvPr id="3" name="Content Placeholder 2"/>
          <p:cNvSpPr>
            <a:spLocks noGrp="1"/>
          </p:cNvSpPr>
          <p:nvPr>
            <p:ph idx="1"/>
          </p:nvPr>
        </p:nvSpPr>
        <p:spPr/>
        <p:txBody>
          <a:bodyPr/>
          <a:lstStyle/>
          <a:p>
            <a:r>
              <a:rPr lang="en-US" dirty="0" smtClean="0"/>
              <a:t>Promote and Protect your client’s best interests and treat all parties honestly: Customers/clients/consumers  Article I of the NAR COE</a:t>
            </a:r>
          </a:p>
          <a:p>
            <a:endParaRPr lang="en-US" dirty="0"/>
          </a:p>
          <a:p>
            <a:r>
              <a:rPr lang="en-US" dirty="0" smtClean="0"/>
              <a:t>Avoid exaggeration, misrepresentation and concealment of pertinent facts about the property or the transaction. Discover material facts only within your scope of licensure</a:t>
            </a:r>
          </a:p>
          <a:p>
            <a:pPr marL="0" indent="0">
              <a:buNone/>
            </a:pPr>
            <a:r>
              <a:rPr lang="en-US" dirty="0"/>
              <a:t> </a:t>
            </a:r>
            <a:r>
              <a:rPr lang="en-US" dirty="0" smtClean="0"/>
              <a:t>  Article 2 of the NAR COE (know or should have known)</a:t>
            </a:r>
          </a:p>
          <a:p>
            <a:pPr marL="0" indent="0">
              <a:buNone/>
            </a:pPr>
            <a:endParaRPr lang="en-US" dirty="0"/>
          </a:p>
          <a:p>
            <a:pPr marL="0" indent="0">
              <a:buNone/>
            </a:pPr>
            <a:r>
              <a:rPr lang="en-US" dirty="0" smtClean="0"/>
              <a:t>  Co-operate with others in the transaction. MLS Systems, 	Co-operate </a:t>
            </a:r>
            <a:r>
              <a:rPr lang="en-US" dirty="0" err="1" smtClean="0"/>
              <a:t>vs</a:t>
            </a:r>
            <a:r>
              <a:rPr lang="en-US" dirty="0" smtClean="0"/>
              <a:t> Compensate  Article 3 of NAR COE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85143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01 at 3.32.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993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9-23 at 3.58.5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262666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responsibility of the agent</a:t>
            </a:r>
            <a:endParaRPr lang="en-US" dirty="0"/>
          </a:p>
        </p:txBody>
      </p:sp>
      <p:sp>
        <p:nvSpPr>
          <p:cNvPr id="3" name="Content Placeholder 2"/>
          <p:cNvSpPr>
            <a:spLocks noGrp="1"/>
          </p:cNvSpPr>
          <p:nvPr>
            <p:ph idx="1"/>
          </p:nvPr>
        </p:nvSpPr>
        <p:spPr/>
        <p:txBody>
          <a:bodyPr/>
          <a:lstStyle/>
          <a:p>
            <a:pPr marL="0" indent="0">
              <a:buNone/>
            </a:pPr>
            <a:r>
              <a:rPr lang="en-US" dirty="0" smtClean="0"/>
              <a:t>Code of Ethics Preamble:</a:t>
            </a:r>
          </a:p>
          <a:p>
            <a:pPr marL="0" indent="0">
              <a:buNone/>
            </a:pPr>
            <a:r>
              <a:rPr lang="en-US" dirty="0" smtClean="0"/>
              <a:t>	Under all is the land!  It’s the basic of everything in 	real estate, food, shelter, economy and prosperity. </a:t>
            </a:r>
          </a:p>
          <a:p>
            <a:pPr marL="0" indent="0">
              <a:buNone/>
            </a:pPr>
            <a:endParaRPr lang="en-US" dirty="0"/>
          </a:p>
          <a:p>
            <a:pPr marL="0" indent="0">
              <a:buNone/>
            </a:pPr>
            <a:r>
              <a:rPr lang="en-US" dirty="0" smtClean="0"/>
              <a:t>Ownership of the land: Our nation was founded on the premise that everyone had the right to own the land – direct opposite from England where the King held the land.</a:t>
            </a:r>
          </a:p>
          <a:p>
            <a:pPr marL="0" indent="0">
              <a:buNone/>
            </a:pPr>
            <a:endParaRPr lang="en-US" dirty="0"/>
          </a:p>
          <a:p>
            <a:pPr marL="0" indent="0">
              <a:buNone/>
            </a:pPr>
            <a:r>
              <a:rPr lang="en-US" dirty="0" smtClean="0"/>
              <a:t>Integrity of the Real estate Profession…competency and 	fairness</a:t>
            </a:r>
            <a:endParaRPr lang="en-US" dirty="0"/>
          </a:p>
        </p:txBody>
      </p:sp>
    </p:spTree>
    <p:extLst>
      <p:ext uri="{BB962C8B-B14F-4D97-AF65-F5344CB8AC3E}">
        <p14:creationId xmlns:p14="http://schemas.microsoft.com/office/powerpoint/2010/main" val="1739630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2258" name="Group 2"/>
          <p:cNvGrpSpPr>
            <a:grpSpLocks/>
          </p:cNvGrpSpPr>
          <p:nvPr/>
        </p:nvGrpSpPr>
        <p:grpSpPr bwMode="auto">
          <a:xfrm>
            <a:off x="800100" y="914400"/>
            <a:ext cx="7543800" cy="5559426"/>
            <a:chOff x="1008" y="854"/>
            <a:chExt cx="4752" cy="3502"/>
          </a:xfrm>
        </p:grpSpPr>
        <p:sp>
          <p:nvSpPr>
            <p:cNvPr id="992259" name="AutoShape 3"/>
            <p:cNvSpPr>
              <a:spLocks noChangeArrowheads="1"/>
            </p:cNvSpPr>
            <p:nvPr/>
          </p:nvSpPr>
          <p:spPr bwMode="auto">
            <a:xfrm>
              <a:off x="2208" y="1296"/>
              <a:ext cx="2448" cy="2327"/>
            </a:xfrm>
            <a:prstGeom prst="pentagon">
              <a:avLst/>
            </a:prstGeom>
            <a:noFill/>
            <a:ln w="38100">
              <a:solidFill>
                <a:srgbClr val="0E2B87"/>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nchor="ctr"/>
            <a:lstStyle/>
            <a:p>
              <a:endParaRPr lang="en-US"/>
            </a:p>
          </p:txBody>
        </p:sp>
        <p:sp>
          <p:nvSpPr>
            <p:cNvPr id="992260" name="Text Box 4"/>
            <p:cNvSpPr txBox="1">
              <a:spLocks noChangeArrowheads="1"/>
            </p:cNvSpPr>
            <p:nvPr/>
          </p:nvSpPr>
          <p:spPr bwMode="auto">
            <a:xfrm>
              <a:off x="2832" y="2380"/>
              <a:ext cx="1152"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100000"/>
                </a:lnSpc>
                <a:spcBef>
                  <a:spcPct val="50000"/>
                </a:spcBef>
                <a:buFontTx/>
                <a:buNone/>
              </a:pPr>
              <a:r>
                <a:rPr lang="en-US" sz="3600" b="1" i="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Garamond" charset="0"/>
                </a:rPr>
                <a:t>Value</a:t>
              </a:r>
            </a:p>
          </p:txBody>
        </p:sp>
        <p:sp>
          <p:nvSpPr>
            <p:cNvPr id="992261" name="Text Box 5"/>
            <p:cNvSpPr txBox="1">
              <a:spLocks noChangeArrowheads="1"/>
            </p:cNvSpPr>
            <p:nvPr/>
          </p:nvSpPr>
          <p:spPr bwMode="auto">
            <a:xfrm>
              <a:off x="1008" y="1718"/>
              <a:ext cx="1590" cy="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50000"/>
                </a:lnSpc>
                <a:spcBef>
                  <a:spcPct val="50000"/>
                </a:spcBef>
                <a:buFontTx/>
                <a:buNone/>
              </a:pPr>
              <a:r>
                <a:rPr lang="en-US" b="1" i="0" dirty="0">
                  <a:solidFill>
                    <a:schemeClr val="tx2"/>
                  </a:solidFill>
                  <a:effectLst/>
                  <a:latin typeface="Garamond" charset="0"/>
                </a:rPr>
                <a:t>Personalized</a:t>
              </a:r>
            </a:p>
            <a:p>
              <a:pPr algn="ctr">
                <a:lnSpc>
                  <a:spcPct val="50000"/>
                </a:lnSpc>
                <a:spcBef>
                  <a:spcPct val="50000"/>
                </a:spcBef>
                <a:buFontTx/>
                <a:buNone/>
              </a:pPr>
              <a:r>
                <a:rPr lang="en-US" b="1" i="0" dirty="0">
                  <a:solidFill>
                    <a:schemeClr val="tx2"/>
                  </a:solidFill>
                  <a:effectLst/>
                  <a:latin typeface="Garamond" charset="0"/>
                </a:rPr>
                <a:t>Genuine Service</a:t>
              </a:r>
            </a:p>
          </p:txBody>
        </p:sp>
        <p:sp>
          <p:nvSpPr>
            <p:cNvPr id="992262" name="Text Box 6"/>
            <p:cNvSpPr txBox="1">
              <a:spLocks noChangeArrowheads="1"/>
            </p:cNvSpPr>
            <p:nvPr/>
          </p:nvSpPr>
          <p:spPr bwMode="auto">
            <a:xfrm>
              <a:off x="1296" y="3744"/>
              <a:ext cx="1584" cy="4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50000"/>
                </a:lnSpc>
                <a:spcBef>
                  <a:spcPct val="50000"/>
                </a:spcBef>
                <a:buFontTx/>
                <a:buNone/>
              </a:pPr>
              <a:r>
                <a:rPr lang="en-US" b="1" i="0" dirty="0">
                  <a:solidFill>
                    <a:schemeClr val="tx2"/>
                  </a:solidFill>
                  <a:effectLst/>
                  <a:latin typeface="Garamond" charset="0"/>
                </a:rPr>
                <a:t>Utility and Total</a:t>
              </a:r>
            </a:p>
            <a:p>
              <a:pPr algn="ctr">
                <a:lnSpc>
                  <a:spcPct val="50000"/>
                </a:lnSpc>
                <a:spcBef>
                  <a:spcPct val="50000"/>
                </a:spcBef>
                <a:buFontTx/>
                <a:buNone/>
              </a:pPr>
              <a:r>
                <a:rPr lang="en-US" b="1" i="0" dirty="0">
                  <a:solidFill>
                    <a:schemeClr val="tx2"/>
                  </a:solidFill>
                  <a:effectLst/>
                  <a:latin typeface="Garamond" charset="0"/>
                </a:rPr>
                <a:t>Lack of Hassles</a:t>
              </a:r>
            </a:p>
          </p:txBody>
        </p:sp>
        <p:sp>
          <p:nvSpPr>
            <p:cNvPr id="992263" name="Text Box 7"/>
            <p:cNvSpPr txBox="1">
              <a:spLocks noChangeArrowheads="1"/>
            </p:cNvSpPr>
            <p:nvPr/>
          </p:nvSpPr>
          <p:spPr bwMode="auto">
            <a:xfrm>
              <a:off x="4128" y="3696"/>
              <a:ext cx="1440" cy="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50000"/>
                </a:lnSpc>
                <a:spcBef>
                  <a:spcPct val="50000"/>
                </a:spcBef>
                <a:buFontTx/>
                <a:buNone/>
              </a:pPr>
              <a:r>
                <a:rPr lang="en-US" b="1" i="0" dirty="0">
                  <a:solidFill>
                    <a:schemeClr val="tx2"/>
                  </a:solidFill>
                  <a:effectLst/>
                  <a:latin typeface="Garamond" charset="0"/>
                </a:rPr>
                <a:t>Convenience and</a:t>
              </a:r>
            </a:p>
            <a:p>
              <a:pPr algn="ctr">
                <a:lnSpc>
                  <a:spcPct val="50000"/>
                </a:lnSpc>
                <a:spcBef>
                  <a:spcPct val="50000"/>
                </a:spcBef>
                <a:buFontTx/>
                <a:buNone/>
              </a:pPr>
              <a:r>
                <a:rPr lang="en-US" b="1" i="0" dirty="0">
                  <a:solidFill>
                    <a:schemeClr val="tx2"/>
                  </a:solidFill>
                  <a:effectLst/>
                  <a:latin typeface="Garamond" charset="0"/>
                </a:rPr>
                <a:t>Respect of Time</a:t>
              </a:r>
            </a:p>
          </p:txBody>
        </p:sp>
        <p:sp>
          <p:nvSpPr>
            <p:cNvPr id="992264" name="Text Box 8"/>
            <p:cNvSpPr txBox="1">
              <a:spLocks noChangeArrowheads="1"/>
            </p:cNvSpPr>
            <p:nvPr/>
          </p:nvSpPr>
          <p:spPr bwMode="auto">
            <a:xfrm>
              <a:off x="4512" y="1670"/>
              <a:ext cx="1248" cy="8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50000"/>
                </a:lnSpc>
                <a:spcBef>
                  <a:spcPct val="50000"/>
                </a:spcBef>
                <a:buFontTx/>
                <a:buNone/>
              </a:pPr>
              <a:r>
                <a:rPr lang="en-US" b="1" i="0" dirty="0">
                  <a:solidFill>
                    <a:schemeClr val="tx2"/>
                  </a:solidFill>
                  <a:effectLst/>
                  <a:latin typeface="Garamond" charset="0"/>
                </a:rPr>
                <a:t>Fast Access to</a:t>
              </a:r>
            </a:p>
            <a:p>
              <a:pPr algn="ctr">
                <a:lnSpc>
                  <a:spcPct val="50000"/>
                </a:lnSpc>
                <a:spcBef>
                  <a:spcPct val="50000"/>
                </a:spcBef>
                <a:buFontTx/>
                <a:buNone/>
              </a:pPr>
              <a:r>
                <a:rPr lang="en-US" b="1" i="0" dirty="0">
                  <a:solidFill>
                    <a:schemeClr val="tx2"/>
                  </a:solidFill>
                  <a:effectLst/>
                  <a:latin typeface="Garamond" charset="0"/>
                </a:rPr>
                <a:t>Knowledge and</a:t>
              </a:r>
            </a:p>
            <a:p>
              <a:pPr algn="ctr">
                <a:lnSpc>
                  <a:spcPct val="50000"/>
                </a:lnSpc>
                <a:spcBef>
                  <a:spcPct val="50000"/>
                </a:spcBef>
                <a:buFontTx/>
                <a:buNone/>
              </a:pPr>
              <a:r>
                <a:rPr lang="en-US" b="1" i="0" dirty="0">
                  <a:solidFill>
                    <a:schemeClr val="tx2"/>
                  </a:solidFill>
                  <a:effectLst/>
                  <a:latin typeface="Garamond" charset="0"/>
                </a:rPr>
                <a:t>Wisdom</a:t>
              </a:r>
            </a:p>
          </p:txBody>
        </p:sp>
        <p:sp>
          <p:nvSpPr>
            <p:cNvPr id="992265" name="Text Box 9"/>
            <p:cNvSpPr txBox="1">
              <a:spLocks noChangeArrowheads="1"/>
            </p:cNvSpPr>
            <p:nvPr/>
          </p:nvSpPr>
          <p:spPr bwMode="auto">
            <a:xfrm>
              <a:off x="2496" y="854"/>
              <a:ext cx="2064" cy="5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lvl1pPr marL="342900" indent="-3429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100000"/>
                </a:lnSpc>
                <a:spcBef>
                  <a:spcPct val="50000"/>
                </a:spcBef>
                <a:buFontTx/>
                <a:buNone/>
              </a:pPr>
              <a:r>
                <a:rPr lang="en-US" b="1" i="0" dirty="0">
                  <a:solidFill>
                    <a:schemeClr val="tx2"/>
                  </a:solidFill>
                  <a:effectLst/>
                  <a:latin typeface="Garamond" charset="0"/>
                </a:rPr>
                <a:t>One-of-a-kind Experiences</a:t>
              </a:r>
            </a:p>
          </p:txBody>
        </p:sp>
      </p:grpSp>
      <p:sp>
        <p:nvSpPr>
          <p:cNvPr id="992266" name="Rectangle 10"/>
          <p:cNvSpPr>
            <a:spLocks noGrp="1" noChangeArrowheads="1"/>
          </p:cNvSpPr>
          <p:nvPr>
            <p:ph type="title"/>
          </p:nvPr>
        </p:nvSpPr>
        <p:spPr>
          <a:xfrm>
            <a:off x="1257300" y="286227"/>
            <a:ext cx="6743700" cy="685800"/>
          </a:xfrm>
        </p:spPr>
        <p:txBody>
          <a:bodyPr>
            <a:noAutofit/>
          </a:bodyPr>
          <a:lstStyle/>
          <a:p>
            <a:r>
              <a:rPr lang="en-US" sz="4000" dirty="0"/>
              <a:t>WHAT CUSTOMERS WANT</a:t>
            </a:r>
          </a:p>
        </p:txBody>
      </p:sp>
    </p:spTree>
    <p:extLst>
      <p:ext uri="{BB962C8B-B14F-4D97-AF65-F5344CB8AC3E}">
        <p14:creationId xmlns:p14="http://schemas.microsoft.com/office/powerpoint/2010/main" val="3060722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050" name="Text Box 2"/>
          <p:cNvSpPr txBox="1">
            <a:spLocks noChangeArrowheads="1"/>
          </p:cNvSpPr>
          <p:nvPr/>
        </p:nvSpPr>
        <p:spPr bwMode="auto">
          <a:xfrm>
            <a:off x="1599933" y="1109117"/>
            <a:ext cx="5405972"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spAutoFit/>
          </a:bodyPr>
          <a:lstStyle/>
          <a:p>
            <a:pPr algn="ctr">
              <a:lnSpc>
                <a:spcPct val="100000"/>
              </a:lnSpc>
              <a:spcBef>
                <a:spcPct val="0"/>
              </a:spcBef>
              <a:buFontTx/>
              <a:buNone/>
            </a:pPr>
            <a:r>
              <a:rPr lang="en-US" sz="4400" i="0" dirty="0">
                <a:solidFill>
                  <a:srgbClr val="0E2B87"/>
                </a:solidFill>
                <a:effectLst/>
                <a:latin typeface="Garamond" charset="0"/>
              </a:rPr>
              <a:t>The Ritz-Carlton Credo</a:t>
            </a:r>
          </a:p>
        </p:txBody>
      </p:sp>
      <p:sp>
        <p:nvSpPr>
          <p:cNvPr id="1026051" name="Text Box 3"/>
          <p:cNvSpPr txBox="1">
            <a:spLocks noChangeArrowheads="1"/>
          </p:cNvSpPr>
          <p:nvPr/>
        </p:nvSpPr>
        <p:spPr bwMode="auto">
          <a:xfrm>
            <a:off x="2928796" y="1917592"/>
            <a:ext cx="2810159" cy="646331"/>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spAutoFit/>
          </a:bodyPr>
          <a:lstStyle/>
          <a:p>
            <a:pPr algn="ctr">
              <a:lnSpc>
                <a:spcPct val="100000"/>
              </a:lnSpc>
              <a:spcBef>
                <a:spcPct val="0"/>
              </a:spcBef>
              <a:buFontTx/>
              <a:buNone/>
            </a:pPr>
            <a:r>
              <a:rPr lang="en-US" sz="3600" i="0" dirty="0">
                <a:solidFill>
                  <a:srgbClr val="FF3300"/>
                </a:solidFill>
                <a:effectLst/>
                <a:latin typeface="Garamond" charset="0"/>
              </a:rPr>
              <a:t>(What We Do)</a:t>
            </a:r>
          </a:p>
        </p:txBody>
      </p:sp>
      <p:sp>
        <p:nvSpPr>
          <p:cNvPr id="1026052" name="Text Box 4"/>
          <p:cNvSpPr txBox="1">
            <a:spLocks noChangeArrowheads="1"/>
          </p:cNvSpPr>
          <p:nvPr/>
        </p:nvSpPr>
        <p:spPr bwMode="auto">
          <a:xfrm>
            <a:off x="458369" y="2751174"/>
            <a:ext cx="8097088" cy="21462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spAutoFit/>
          </a:bodyPr>
          <a:lstStyle/>
          <a:p>
            <a:pPr algn="ctr">
              <a:lnSpc>
                <a:spcPct val="120000"/>
              </a:lnSpc>
              <a:spcBef>
                <a:spcPct val="0"/>
              </a:spcBef>
              <a:buFont typeface="Wingdings" charset="0"/>
              <a:buChar char="s"/>
            </a:pPr>
            <a:r>
              <a:rPr lang="en-US" sz="2800" b="0" i="0" dirty="0">
                <a:solidFill>
                  <a:srgbClr val="0E2B87"/>
                </a:solidFill>
                <a:effectLst/>
                <a:latin typeface="Garamond" charset="0"/>
              </a:rPr>
              <a:t>  Defines what we are in business to create</a:t>
            </a:r>
          </a:p>
          <a:p>
            <a:pPr algn="ctr">
              <a:lnSpc>
                <a:spcPct val="120000"/>
              </a:lnSpc>
              <a:spcBef>
                <a:spcPct val="0"/>
              </a:spcBef>
              <a:buFont typeface="Wingdings" charset="0"/>
              <a:buChar char="s"/>
            </a:pPr>
            <a:r>
              <a:rPr lang="en-US" sz="2800" b="0" i="0" dirty="0">
                <a:solidFill>
                  <a:srgbClr val="0E2B87"/>
                </a:solidFill>
                <a:effectLst/>
                <a:latin typeface="Garamond" charset="0"/>
              </a:rPr>
              <a:t>  Defines what every guest should experience</a:t>
            </a:r>
          </a:p>
          <a:p>
            <a:pPr algn="ctr">
              <a:lnSpc>
                <a:spcPct val="120000"/>
              </a:lnSpc>
              <a:spcBef>
                <a:spcPct val="0"/>
              </a:spcBef>
              <a:buFont typeface="Wingdings" charset="0"/>
              <a:buChar char="s"/>
            </a:pPr>
            <a:r>
              <a:rPr lang="en-US" sz="2800" b="0" i="0" dirty="0">
                <a:solidFill>
                  <a:srgbClr val="0E2B87"/>
                </a:solidFill>
                <a:effectLst/>
                <a:latin typeface="Garamond" charset="0"/>
              </a:rPr>
              <a:t>  The blueprint for all guest interactions</a:t>
            </a:r>
          </a:p>
          <a:p>
            <a:pPr algn="ctr">
              <a:lnSpc>
                <a:spcPct val="120000"/>
              </a:lnSpc>
              <a:spcBef>
                <a:spcPct val="0"/>
              </a:spcBef>
              <a:buFont typeface="Wingdings" charset="0"/>
              <a:buChar char="s"/>
            </a:pPr>
            <a:r>
              <a:rPr lang="en-US" sz="2800" b="0" i="0" dirty="0">
                <a:solidFill>
                  <a:srgbClr val="0E2B87"/>
                </a:solidFill>
                <a:effectLst/>
                <a:latin typeface="Garamond" charset="0"/>
              </a:rPr>
              <a:t>  It is our moral compass and organizational context ….</a:t>
            </a:r>
          </a:p>
        </p:txBody>
      </p:sp>
      <p:sp>
        <p:nvSpPr>
          <p:cNvPr id="1026053" name="Text Box 5"/>
          <p:cNvSpPr txBox="1">
            <a:spLocks noChangeArrowheads="1"/>
          </p:cNvSpPr>
          <p:nvPr/>
        </p:nvSpPr>
        <p:spPr bwMode="auto">
          <a:xfrm>
            <a:off x="1996723" y="5484168"/>
            <a:ext cx="49029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spAutoFit/>
          </a:bodyPr>
          <a:lstStyle/>
          <a:p>
            <a:pPr algn="ctr">
              <a:lnSpc>
                <a:spcPct val="100000"/>
              </a:lnSpc>
              <a:spcBef>
                <a:spcPct val="0"/>
              </a:spcBef>
              <a:buFontTx/>
              <a:buNone/>
            </a:pPr>
            <a:r>
              <a:rPr lang="ja-JP" altLang="en-US" sz="2400" b="0" i="0" dirty="0">
                <a:solidFill>
                  <a:srgbClr val="0E2B87"/>
                </a:solidFill>
                <a:effectLst/>
                <a:latin typeface="Arial"/>
              </a:rPr>
              <a:t>“</a:t>
            </a:r>
            <a:r>
              <a:rPr lang="en-US" sz="2400" b="0" i="0" dirty="0">
                <a:solidFill>
                  <a:srgbClr val="0E2B87"/>
                </a:solidFill>
                <a:effectLst/>
                <a:latin typeface="Garamond" charset="0"/>
              </a:rPr>
              <a:t>When in doubt, refer to the Credo</a:t>
            </a:r>
            <a:r>
              <a:rPr lang="ja-JP" altLang="en-US" sz="2400" b="0" i="0" dirty="0">
                <a:solidFill>
                  <a:srgbClr val="0E2B87"/>
                </a:solidFill>
                <a:effectLst/>
                <a:latin typeface="Arial"/>
              </a:rPr>
              <a:t>”</a:t>
            </a:r>
            <a:endParaRPr lang="en-US" sz="2400" b="0" i="0" dirty="0">
              <a:solidFill>
                <a:srgbClr val="0E2B87"/>
              </a:solidFill>
              <a:effectLst/>
              <a:latin typeface="Garamond" charset="0"/>
            </a:endParaRPr>
          </a:p>
        </p:txBody>
      </p:sp>
    </p:spTree>
    <p:extLst>
      <p:ext uri="{BB962C8B-B14F-4D97-AF65-F5344CB8AC3E}">
        <p14:creationId xmlns:p14="http://schemas.microsoft.com/office/powerpoint/2010/main" val="1018031004"/>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6052"/>
                                        </p:tgtEl>
                                        <p:attrNameLst>
                                          <p:attrName>style.visibility</p:attrName>
                                        </p:attrNameLst>
                                      </p:cBhvr>
                                      <p:to>
                                        <p:strVal val="visible"/>
                                      </p:to>
                                    </p:set>
                                    <p:animEffect transition="in" filter="dissolve">
                                      <p:cBhvr>
                                        <p:cTn id="7" dur="500"/>
                                        <p:tgtEl>
                                          <p:spTgt spid="10260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026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2" grpId="0" autoUpdateAnimBg="0"/>
      <p:bldP spid="102605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6" name="Rectangle 8"/>
          <p:cNvSpPr>
            <a:spLocks noChangeArrowheads="1"/>
          </p:cNvSpPr>
          <p:nvPr/>
        </p:nvSpPr>
        <p:spPr bwMode="auto">
          <a:xfrm>
            <a:off x="1685934" y="152400"/>
            <a:ext cx="6467466"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38100" cmpd="dbl">
                <a:solidFill>
                  <a:srgbClr val="FFFF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nSpc>
                <a:spcPct val="100000"/>
              </a:lnSpc>
              <a:spcBef>
                <a:spcPct val="0"/>
              </a:spcBef>
              <a:buFontTx/>
              <a:buNone/>
            </a:pPr>
            <a:r>
              <a:rPr lang="en-US" sz="2800" b="0" i="0" dirty="0">
                <a:solidFill>
                  <a:srgbClr val="0E2B87"/>
                </a:solidFill>
                <a:effectLst/>
                <a:latin typeface="Garamond" charset="0"/>
              </a:rPr>
              <a:t>T</a:t>
            </a:r>
            <a:r>
              <a:rPr lang="en-US" b="0" i="0" dirty="0">
                <a:solidFill>
                  <a:srgbClr val="0E2B87"/>
                </a:solidFill>
                <a:effectLst/>
                <a:latin typeface="Garamond" charset="0"/>
              </a:rPr>
              <a:t>HE</a:t>
            </a:r>
            <a:r>
              <a:rPr lang="en-US" sz="2800" b="0" i="0" dirty="0">
                <a:solidFill>
                  <a:srgbClr val="0E2B87"/>
                </a:solidFill>
                <a:effectLst/>
                <a:latin typeface="Garamond" charset="0"/>
              </a:rPr>
              <a:t> G</a:t>
            </a:r>
            <a:r>
              <a:rPr lang="en-US" b="0" i="0" dirty="0">
                <a:solidFill>
                  <a:srgbClr val="0E2B87"/>
                </a:solidFill>
                <a:effectLst/>
                <a:latin typeface="Garamond" charset="0"/>
              </a:rPr>
              <a:t>OLD </a:t>
            </a:r>
            <a:r>
              <a:rPr lang="en-US" sz="2800" b="0" i="0" dirty="0">
                <a:solidFill>
                  <a:srgbClr val="0E2B87"/>
                </a:solidFill>
                <a:effectLst/>
                <a:latin typeface="Garamond" charset="0"/>
              </a:rPr>
              <a:t>S</a:t>
            </a:r>
            <a:r>
              <a:rPr lang="en-US" b="0" i="0" dirty="0">
                <a:solidFill>
                  <a:srgbClr val="0E2B87"/>
                </a:solidFill>
                <a:effectLst/>
                <a:latin typeface="Garamond" charset="0"/>
              </a:rPr>
              <a:t>TANDARDS</a:t>
            </a:r>
          </a:p>
        </p:txBody>
      </p:sp>
      <p:pic>
        <p:nvPicPr>
          <p:cNvPr id="898064" name="Picture 16" descr="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7600" y="771525"/>
            <a:ext cx="165100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898065" name="Picture 17" descr="bas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438525"/>
            <a:ext cx="6553200" cy="2733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8066" name="Picture 18" descr="cred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771525"/>
            <a:ext cx="165100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898067" name="Picture 19" descr="employee promi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771525"/>
            <a:ext cx="165100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898068" name="Picture 20" descr="mot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771525"/>
            <a:ext cx="1651000" cy="2743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6000927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898068"/>
                                        </p:tgtEl>
                                        <p:attrNameLst>
                                          <p:attrName>style.visibility</p:attrName>
                                        </p:attrNameLst>
                                      </p:cBhvr>
                                      <p:to>
                                        <p:strVal val="visible"/>
                                      </p:to>
                                    </p:set>
                                    <p:anim calcmode="lin" valueType="num">
                                      <p:cBhvr additive="base">
                                        <p:cTn id="7" dur="500" fill="hold"/>
                                        <p:tgtEl>
                                          <p:spTgt spid="898068"/>
                                        </p:tgtEl>
                                        <p:attrNameLst>
                                          <p:attrName>ppt_x</p:attrName>
                                        </p:attrNameLst>
                                      </p:cBhvr>
                                      <p:tavLst>
                                        <p:tav tm="0">
                                          <p:val>
                                            <p:strVal val="1+#ppt_w/2"/>
                                          </p:val>
                                        </p:tav>
                                        <p:tav tm="100000">
                                          <p:val>
                                            <p:strVal val="#ppt_x"/>
                                          </p:val>
                                        </p:tav>
                                      </p:tavLst>
                                    </p:anim>
                                    <p:anim calcmode="lin" valueType="num">
                                      <p:cBhvr additive="base">
                                        <p:cTn id="8" dur="500" fill="hold"/>
                                        <p:tgtEl>
                                          <p:spTgt spid="8980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898066"/>
                                        </p:tgtEl>
                                        <p:attrNameLst>
                                          <p:attrName>style.visibility</p:attrName>
                                        </p:attrNameLst>
                                      </p:cBhvr>
                                      <p:to>
                                        <p:strVal val="visible"/>
                                      </p:to>
                                    </p:set>
                                    <p:anim calcmode="lin" valueType="num">
                                      <p:cBhvr additive="base">
                                        <p:cTn id="13" dur="500" fill="hold"/>
                                        <p:tgtEl>
                                          <p:spTgt spid="898066"/>
                                        </p:tgtEl>
                                        <p:attrNameLst>
                                          <p:attrName>ppt_x</p:attrName>
                                        </p:attrNameLst>
                                      </p:cBhvr>
                                      <p:tavLst>
                                        <p:tav tm="0">
                                          <p:val>
                                            <p:strVal val="1+#ppt_w/2"/>
                                          </p:val>
                                        </p:tav>
                                        <p:tav tm="100000">
                                          <p:val>
                                            <p:strVal val="#ppt_x"/>
                                          </p:val>
                                        </p:tav>
                                      </p:tavLst>
                                    </p:anim>
                                    <p:anim calcmode="lin" valueType="num">
                                      <p:cBhvr additive="base">
                                        <p:cTn id="14" dur="500" fill="hold"/>
                                        <p:tgtEl>
                                          <p:spTgt spid="89806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898067"/>
                                        </p:tgtEl>
                                        <p:attrNameLst>
                                          <p:attrName>style.visibility</p:attrName>
                                        </p:attrNameLst>
                                      </p:cBhvr>
                                      <p:to>
                                        <p:strVal val="visible"/>
                                      </p:to>
                                    </p:set>
                                    <p:anim calcmode="lin" valueType="num">
                                      <p:cBhvr additive="base">
                                        <p:cTn id="19" dur="500" fill="hold"/>
                                        <p:tgtEl>
                                          <p:spTgt spid="898067"/>
                                        </p:tgtEl>
                                        <p:attrNameLst>
                                          <p:attrName>ppt_x</p:attrName>
                                        </p:attrNameLst>
                                      </p:cBhvr>
                                      <p:tavLst>
                                        <p:tav tm="0">
                                          <p:val>
                                            <p:strVal val="1+#ppt_w/2"/>
                                          </p:val>
                                        </p:tav>
                                        <p:tav tm="100000">
                                          <p:val>
                                            <p:strVal val="#ppt_x"/>
                                          </p:val>
                                        </p:tav>
                                      </p:tavLst>
                                    </p:anim>
                                    <p:anim calcmode="lin" valueType="num">
                                      <p:cBhvr additive="base">
                                        <p:cTn id="20" dur="500" fill="hold"/>
                                        <p:tgtEl>
                                          <p:spTgt spid="89806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898064"/>
                                        </p:tgtEl>
                                        <p:attrNameLst>
                                          <p:attrName>style.visibility</p:attrName>
                                        </p:attrNameLst>
                                      </p:cBhvr>
                                      <p:to>
                                        <p:strVal val="visible"/>
                                      </p:to>
                                    </p:set>
                                    <p:anim calcmode="lin" valueType="num">
                                      <p:cBhvr additive="base">
                                        <p:cTn id="25" dur="500" fill="hold"/>
                                        <p:tgtEl>
                                          <p:spTgt spid="898064"/>
                                        </p:tgtEl>
                                        <p:attrNameLst>
                                          <p:attrName>ppt_x</p:attrName>
                                        </p:attrNameLst>
                                      </p:cBhvr>
                                      <p:tavLst>
                                        <p:tav tm="0">
                                          <p:val>
                                            <p:strVal val="1+#ppt_w/2"/>
                                          </p:val>
                                        </p:tav>
                                        <p:tav tm="100000">
                                          <p:val>
                                            <p:strVal val="#ppt_x"/>
                                          </p:val>
                                        </p:tav>
                                      </p:tavLst>
                                    </p:anim>
                                    <p:anim calcmode="lin" valueType="num">
                                      <p:cBhvr additive="base">
                                        <p:cTn id="26" dur="500" fill="hold"/>
                                        <p:tgtEl>
                                          <p:spTgt spid="89806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898065"/>
                                        </p:tgtEl>
                                        <p:attrNameLst>
                                          <p:attrName>style.visibility</p:attrName>
                                        </p:attrNameLst>
                                      </p:cBhvr>
                                      <p:to>
                                        <p:strVal val="visible"/>
                                      </p:to>
                                    </p:set>
                                    <p:anim calcmode="lin" valueType="num">
                                      <p:cBhvr additive="base">
                                        <p:cTn id="31" dur="500" fill="hold"/>
                                        <p:tgtEl>
                                          <p:spTgt spid="898065"/>
                                        </p:tgtEl>
                                        <p:attrNameLst>
                                          <p:attrName>ppt_x</p:attrName>
                                        </p:attrNameLst>
                                      </p:cBhvr>
                                      <p:tavLst>
                                        <p:tav tm="0">
                                          <p:val>
                                            <p:strVal val="1+#ppt_w/2"/>
                                          </p:val>
                                        </p:tav>
                                        <p:tav tm="100000">
                                          <p:val>
                                            <p:strVal val="#ppt_x"/>
                                          </p:val>
                                        </p:tav>
                                      </p:tavLst>
                                    </p:anim>
                                    <p:anim calcmode="lin" valueType="num">
                                      <p:cBhvr additive="base">
                                        <p:cTn id="32" dur="500" fill="hold"/>
                                        <p:tgtEl>
                                          <p:spTgt spid="8980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p:cNvSpPr>
            <a:spLocks noGrp="1" noChangeArrowheads="1"/>
          </p:cNvSpPr>
          <p:nvPr>
            <p:ph type="title"/>
          </p:nvPr>
        </p:nvSpPr>
        <p:spPr>
          <a:xfrm>
            <a:off x="1436394" y="777954"/>
            <a:ext cx="5193006" cy="533400"/>
          </a:xfrm>
        </p:spPr>
        <p:txBody>
          <a:bodyPr/>
          <a:lstStyle/>
          <a:p>
            <a:pPr>
              <a:lnSpc>
                <a:spcPct val="80000"/>
              </a:lnSpc>
            </a:pPr>
            <a:r>
              <a:rPr lang="en-US" sz="2800" dirty="0"/>
              <a:t>T</a:t>
            </a:r>
            <a:r>
              <a:rPr lang="en-US" sz="2400" dirty="0"/>
              <a:t>HE</a:t>
            </a:r>
            <a:r>
              <a:rPr lang="en-US" sz="2800" dirty="0"/>
              <a:t> R</a:t>
            </a:r>
            <a:r>
              <a:rPr lang="en-US" sz="2400" dirty="0"/>
              <a:t>ITZ</a:t>
            </a:r>
            <a:r>
              <a:rPr lang="en-US" sz="2800" dirty="0"/>
              <a:t>-C</a:t>
            </a:r>
            <a:r>
              <a:rPr lang="en-US" sz="2400" dirty="0"/>
              <a:t>ARLTON</a:t>
            </a:r>
            <a:r>
              <a:rPr lang="en-US" sz="2800" dirty="0"/>
              <a:t> C</a:t>
            </a:r>
            <a:r>
              <a:rPr lang="en-US" sz="2400" dirty="0"/>
              <a:t>REDO</a:t>
            </a:r>
          </a:p>
        </p:txBody>
      </p:sp>
      <p:sp>
        <p:nvSpPr>
          <p:cNvPr id="1027075" name="Rectangle 3"/>
          <p:cNvSpPr>
            <a:spLocks noGrp="1" noChangeArrowheads="1"/>
          </p:cNvSpPr>
          <p:nvPr>
            <p:ph idx="1"/>
          </p:nvPr>
        </p:nvSpPr>
        <p:spPr>
          <a:xfrm>
            <a:off x="914400" y="1600200"/>
            <a:ext cx="7585075" cy="4953000"/>
          </a:xfrm>
        </p:spPr>
        <p:txBody>
          <a:bodyPr/>
          <a:lstStyle/>
          <a:p>
            <a:pPr algn="ctr">
              <a:lnSpc>
                <a:spcPct val="70000"/>
              </a:lnSpc>
              <a:buFontTx/>
              <a:buNone/>
            </a:pPr>
            <a:r>
              <a:rPr lang="en-US"/>
              <a:t> </a:t>
            </a:r>
            <a:r>
              <a:rPr lang="en-US" sz="2800"/>
              <a:t>The Ritz-Carlton Hotel is a place where the</a:t>
            </a:r>
            <a:r>
              <a:rPr lang="en-US" sz="2800" b="1"/>
              <a:t> </a:t>
            </a:r>
            <a:r>
              <a:rPr lang="en-US" sz="2800"/>
              <a:t>genuine care and comfort of our guests is our highest mission.</a:t>
            </a:r>
          </a:p>
          <a:p>
            <a:pPr algn="ctr">
              <a:lnSpc>
                <a:spcPct val="70000"/>
              </a:lnSpc>
              <a:buFontTx/>
              <a:buNone/>
            </a:pPr>
            <a:endParaRPr lang="en-US" sz="2800"/>
          </a:p>
          <a:p>
            <a:pPr algn="ctr">
              <a:lnSpc>
                <a:spcPct val="70000"/>
              </a:lnSpc>
              <a:buFontTx/>
              <a:buNone/>
            </a:pPr>
            <a:r>
              <a:rPr lang="en-US" sz="2800"/>
              <a:t>We pledge to provide the finest personal service and facilities for our guests who will always enjoy a warm, relaxed yet refined ambience.</a:t>
            </a:r>
          </a:p>
          <a:p>
            <a:pPr algn="ctr">
              <a:lnSpc>
                <a:spcPct val="70000"/>
              </a:lnSpc>
              <a:buFontTx/>
              <a:buNone/>
            </a:pPr>
            <a:endParaRPr lang="en-US" sz="2800"/>
          </a:p>
          <a:p>
            <a:pPr algn="ctr">
              <a:lnSpc>
                <a:spcPct val="70000"/>
              </a:lnSpc>
              <a:buFontTx/>
              <a:buNone/>
            </a:pPr>
            <a:r>
              <a:rPr lang="en-US" sz="2800"/>
              <a:t>The Ritz-Carlton experience enlivens the senses, instills well-being, and fulfills even the unexpressed wishes and needs of our guests.</a:t>
            </a:r>
          </a:p>
          <a:p>
            <a:pPr algn="ctr">
              <a:lnSpc>
                <a:spcPct val="70000"/>
              </a:lnSpc>
              <a:buFontTx/>
              <a:buNone/>
            </a:pPr>
            <a:endParaRPr lang="en-US" sz="2800"/>
          </a:p>
        </p:txBody>
      </p:sp>
    </p:spTree>
    <p:extLst>
      <p:ext uri="{BB962C8B-B14F-4D97-AF65-F5344CB8AC3E}">
        <p14:creationId xmlns:p14="http://schemas.microsoft.com/office/powerpoint/2010/main" val="26787825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7" name="Text Box 3"/>
          <p:cNvSpPr txBox="1">
            <a:spLocks noChangeArrowheads="1"/>
          </p:cNvSpPr>
          <p:nvPr/>
        </p:nvSpPr>
        <p:spPr bwMode="auto">
          <a:xfrm>
            <a:off x="2971800" y="988546"/>
            <a:ext cx="3523198" cy="523220"/>
          </a:xfrm>
          <a:prstGeom prst="rect">
            <a:avLst/>
          </a:prstGeom>
          <a:noFill/>
          <a:ln>
            <a:noFill/>
          </a:ln>
          <a:effectLst/>
          <a:extLst>
            <a:ext uri="{909E8E84-426E-40dd-AFC4-6F175D3DCCD1}">
              <a14:hiddenFill xmlns:a14="http://schemas.microsoft.com/office/drawing/2010/main" xmlns="">
                <a:solidFill>
                  <a:srgbClr val="FF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anchor="ctr">
            <a:spAutoFit/>
          </a:bodyPr>
          <a:lstStyle/>
          <a:p>
            <a:pPr algn="ctr">
              <a:lnSpc>
                <a:spcPct val="100000"/>
              </a:lnSpc>
              <a:spcBef>
                <a:spcPct val="0"/>
              </a:spcBef>
              <a:buFontTx/>
              <a:buNone/>
            </a:pPr>
            <a:r>
              <a:rPr lang="en-US" sz="2800" i="0" dirty="0">
                <a:solidFill>
                  <a:srgbClr val="FF3300"/>
                </a:solidFill>
                <a:effectLst/>
                <a:latin typeface="Garamond" charset="0"/>
              </a:rPr>
              <a:t>(The Way We Do It)</a:t>
            </a:r>
          </a:p>
        </p:txBody>
      </p:sp>
      <p:sp>
        <p:nvSpPr>
          <p:cNvPr id="1045508" name="Text Box 4"/>
          <p:cNvSpPr txBox="1">
            <a:spLocks noChangeArrowheads="1"/>
          </p:cNvSpPr>
          <p:nvPr/>
        </p:nvSpPr>
        <p:spPr bwMode="auto">
          <a:xfrm>
            <a:off x="1016000" y="2743200"/>
            <a:ext cx="7067550"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spAutoFit/>
          </a:bodyPr>
          <a:lstStyle>
            <a:lvl1pPr marL="228600" indent="-228600">
              <a:spcBef>
                <a:spcPct val="0"/>
              </a:spcBef>
              <a:defRPr sz="2400">
                <a:solidFill>
                  <a:schemeClr val="tx1"/>
                </a:solidFill>
                <a:latin typeface="Times New Roman" charset="0"/>
                <a:ea typeface="ＭＳ Ｐゴシック" charset="0"/>
              </a:defRPr>
            </a:lvl1pPr>
            <a:lvl2pPr>
              <a:spcBef>
                <a:spcPct val="0"/>
              </a:spcBef>
              <a:defRPr sz="2400">
                <a:solidFill>
                  <a:schemeClr val="tx1"/>
                </a:solidFill>
                <a:latin typeface="Times New Roman" charset="0"/>
                <a:ea typeface="ＭＳ Ｐゴシック" charset="0"/>
              </a:defRPr>
            </a:lvl2pPr>
            <a:lvl3pPr>
              <a:spcBef>
                <a:spcPct val="0"/>
              </a:spcBef>
              <a:defRPr sz="2400">
                <a:solidFill>
                  <a:schemeClr val="tx1"/>
                </a:solidFill>
                <a:latin typeface="Times New Roman" charset="0"/>
                <a:ea typeface="ＭＳ Ｐゴシック" charset="0"/>
              </a:defRPr>
            </a:lvl3pPr>
            <a:lvl4pPr>
              <a:spcBef>
                <a:spcPct val="0"/>
              </a:spcBef>
              <a:defRPr sz="2400">
                <a:solidFill>
                  <a:schemeClr val="tx1"/>
                </a:solidFill>
                <a:latin typeface="Times New Roman" charset="0"/>
                <a:ea typeface="ＭＳ Ｐゴシック" charset="0"/>
              </a:defRPr>
            </a:lvl4pPr>
            <a:lvl5pPr>
              <a:spcBef>
                <a:spcPct val="0"/>
              </a:spcBef>
              <a:defRPr sz="2400">
                <a:solidFill>
                  <a:schemeClr val="tx1"/>
                </a:solidFill>
                <a:latin typeface="Times New Roman" charset="0"/>
                <a:ea typeface="ＭＳ Ｐゴシック" charset="0"/>
              </a:defRPr>
            </a:lvl5pPr>
            <a:lvl6pPr eaLnBrk="0" fontAlgn="base" hangingPunct="0">
              <a:spcBef>
                <a:spcPct val="0"/>
              </a:spcBef>
              <a:spcAft>
                <a:spcPct val="0"/>
              </a:spcAft>
              <a:defRPr sz="2400">
                <a:solidFill>
                  <a:schemeClr val="tx1"/>
                </a:solidFill>
                <a:latin typeface="Times New Roman" charset="0"/>
                <a:ea typeface="ＭＳ Ｐゴシック" charset="0"/>
              </a:defRPr>
            </a:lvl6pPr>
            <a:lvl7pPr eaLnBrk="0" fontAlgn="base" hangingPunct="0">
              <a:spcBef>
                <a:spcPct val="0"/>
              </a:spcBef>
              <a:spcAft>
                <a:spcPct val="0"/>
              </a:spcAft>
              <a:defRPr sz="2400">
                <a:solidFill>
                  <a:schemeClr val="tx1"/>
                </a:solidFill>
                <a:latin typeface="Times New Roman" charset="0"/>
                <a:ea typeface="ＭＳ Ｐゴシック" charset="0"/>
              </a:defRPr>
            </a:lvl7pPr>
            <a:lvl8pPr eaLnBrk="0" fontAlgn="base" hangingPunct="0">
              <a:spcBef>
                <a:spcPct val="0"/>
              </a:spcBef>
              <a:spcAft>
                <a:spcPct val="0"/>
              </a:spcAft>
              <a:defRPr sz="2400">
                <a:solidFill>
                  <a:schemeClr val="tx1"/>
                </a:solidFill>
                <a:latin typeface="Times New Roman" charset="0"/>
                <a:ea typeface="ＭＳ Ｐゴシック" charset="0"/>
              </a:defRPr>
            </a:lvl8pPr>
            <a:lvl9pPr eaLnBrk="0" fontAlgn="base" hangingPunct="0">
              <a:spcBef>
                <a:spcPct val="0"/>
              </a:spcBef>
              <a:spcAft>
                <a:spcPct val="0"/>
              </a:spcAft>
              <a:defRPr sz="2400">
                <a:solidFill>
                  <a:schemeClr val="tx1"/>
                </a:solidFill>
                <a:latin typeface="Times New Roman" charset="0"/>
                <a:ea typeface="ＭＳ Ｐゴシック" charset="0"/>
              </a:defRPr>
            </a:lvl9pPr>
          </a:lstStyle>
          <a:p>
            <a:pPr algn="ctr">
              <a:lnSpc>
                <a:spcPct val="120000"/>
              </a:lnSpc>
              <a:buFont typeface="Wingdings" charset="0"/>
              <a:buChar char="s"/>
            </a:pPr>
            <a:r>
              <a:rPr lang="en-US" b="0" i="0" dirty="0">
                <a:solidFill>
                  <a:srgbClr val="0E2B87"/>
                </a:solidFill>
                <a:effectLst/>
                <a:latin typeface="Garamond" charset="0"/>
              </a:rPr>
              <a:t>The Motto governs our actions, attitudes, behavior and, </a:t>
            </a:r>
          </a:p>
          <a:p>
            <a:pPr algn="ctr">
              <a:lnSpc>
                <a:spcPct val="120000"/>
              </a:lnSpc>
              <a:buFont typeface="Wingdings" charset="0"/>
              <a:buChar char="s"/>
            </a:pPr>
            <a:r>
              <a:rPr lang="en-US" b="0" i="0" dirty="0">
                <a:solidFill>
                  <a:srgbClr val="0E2B87"/>
                </a:solidFill>
                <a:effectLst/>
                <a:latin typeface="Garamond" charset="0"/>
              </a:rPr>
              <a:t>    therefore, our relationships.</a:t>
            </a:r>
          </a:p>
          <a:p>
            <a:pPr algn="ctr">
              <a:lnSpc>
                <a:spcPct val="120000"/>
              </a:lnSpc>
              <a:buFont typeface="Wingdings" charset="0"/>
              <a:buChar char="s"/>
            </a:pPr>
            <a:r>
              <a:rPr lang="en-US" b="0" i="0" dirty="0">
                <a:solidFill>
                  <a:srgbClr val="0E2B87"/>
                </a:solidFill>
                <a:effectLst/>
                <a:latin typeface="Garamond" charset="0"/>
              </a:rPr>
              <a:t>Defines the guest to staff member relationship.</a:t>
            </a:r>
          </a:p>
          <a:p>
            <a:pPr algn="ctr">
              <a:lnSpc>
                <a:spcPct val="120000"/>
              </a:lnSpc>
              <a:buFont typeface="Wingdings" charset="0"/>
              <a:buChar char="s"/>
            </a:pPr>
            <a:r>
              <a:rPr lang="en-US" b="0" i="0" dirty="0">
                <a:solidFill>
                  <a:srgbClr val="0E2B87"/>
                </a:solidFill>
                <a:effectLst/>
                <a:latin typeface="Garamond" charset="0"/>
              </a:rPr>
              <a:t>Defines the staff to staff relationship.</a:t>
            </a:r>
          </a:p>
          <a:p>
            <a:pPr algn="ctr">
              <a:lnSpc>
                <a:spcPct val="120000"/>
              </a:lnSpc>
              <a:buFont typeface="Wingdings" charset="0"/>
              <a:buChar char="s"/>
            </a:pPr>
            <a:r>
              <a:rPr lang="en-US" b="0" i="0" dirty="0">
                <a:solidFill>
                  <a:srgbClr val="0E2B87"/>
                </a:solidFill>
                <a:effectLst/>
                <a:latin typeface="Garamond" charset="0"/>
              </a:rPr>
              <a:t>Defines the relationship that leadership and staff have.</a:t>
            </a:r>
          </a:p>
        </p:txBody>
      </p:sp>
      <p:sp>
        <p:nvSpPr>
          <p:cNvPr id="1045509" name="Text Box 5"/>
          <p:cNvSpPr txBox="1">
            <a:spLocks noChangeArrowheads="1"/>
          </p:cNvSpPr>
          <p:nvPr/>
        </p:nvSpPr>
        <p:spPr bwMode="auto">
          <a:xfrm>
            <a:off x="762000" y="1600200"/>
            <a:ext cx="7620000" cy="1066800"/>
          </a:xfrm>
          <a:prstGeom prst="rect">
            <a:avLst/>
          </a:prstGeom>
          <a:noFill/>
          <a:ln>
            <a:noFill/>
          </a:ln>
          <a:effectLst/>
          <a:extLst>
            <a:ext uri="{909E8E84-426E-40dd-AFC4-6F175D3DCCD1}">
              <a14:hiddenFill xmlns:a14="http://schemas.microsoft.com/office/drawing/2010/main" xmlns="">
                <a:gradFill rotWithShape="0">
                  <a:gsLst>
                    <a:gs pos="0">
                      <a:srgbClr val="520402"/>
                    </a:gs>
                    <a:gs pos="100000">
                      <a:srgbClr val="FFCC00"/>
                    </a:gs>
                  </a:gsLst>
                  <a:lin ang="5400000" scaled="1"/>
                </a:gradFill>
              </a14:hiddenFill>
            </a:ext>
            <a:ext uri="{91240B29-F687-4f45-9708-019B960494DF}">
              <a14:hiddenLine xmlns:a14="http://schemas.microsoft.com/office/drawing/2010/main" xmlns="" w="12700">
                <a:solidFill>
                  <a:srgbClr val="B2B2B2"/>
                </a:solidFill>
                <a:miter lim="800000"/>
                <a:headEnd/>
                <a:tailEnd/>
              </a14:hiddenLine>
            </a:ext>
            <a:ext uri="{AF507438-7753-43e0-B8FC-AC1667EBCBE1}">
              <a14:hiddenEffects xmlns:a14="http://schemas.microsoft.com/office/drawing/2010/main" xmlns="">
                <a:effectLst>
                  <a:outerShdw blurRad="63500" dist="38099" dir="2700000" sy="50000" rotWithShape="0">
                    <a:srgbClr val="875B0D">
                      <a:alpha val="74998"/>
                    </a:srgbClr>
                  </a:outerShdw>
                </a:effectLst>
              </a14:hiddenEffects>
            </a:ext>
          </a:extLst>
        </p:spPr>
        <p:txBody>
          <a:bodyPr anchor="ctr">
            <a:spAutoFit/>
          </a:bodyPr>
          <a:lstStyle/>
          <a:p>
            <a:pPr algn="ctr">
              <a:lnSpc>
                <a:spcPct val="100000"/>
              </a:lnSpc>
              <a:spcBef>
                <a:spcPct val="0"/>
              </a:spcBef>
              <a:buFontTx/>
              <a:buNone/>
            </a:pPr>
            <a:r>
              <a:rPr lang="ja-JP" altLang="en-US" sz="3200" i="0">
                <a:solidFill>
                  <a:srgbClr val="0E2B87"/>
                </a:solidFill>
                <a:effectLst/>
                <a:latin typeface="Arial"/>
              </a:rPr>
              <a:t>“</a:t>
            </a:r>
            <a:r>
              <a:rPr lang="en-US" sz="3200" i="0">
                <a:solidFill>
                  <a:srgbClr val="0E2B87"/>
                </a:solidFill>
                <a:effectLst/>
                <a:latin typeface="Garamond" charset="0"/>
              </a:rPr>
              <a:t>We are Ladies and Gentlemen serving Ladies and Gentlemen</a:t>
            </a:r>
            <a:r>
              <a:rPr lang="ja-JP" altLang="en-US" sz="3200" i="0">
                <a:solidFill>
                  <a:srgbClr val="0E2B87"/>
                </a:solidFill>
                <a:effectLst/>
                <a:latin typeface="Arial"/>
              </a:rPr>
              <a:t>”</a:t>
            </a:r>
            <a:endParaRPr lang="en-US" sz="3200" i="0">
              <a:solidFill>
                <a:srgbClr val="0E2B87"/>
              </a:solidFill>
              <a:effectLst/>
              <a:latin typeface="Garamond" charset="0"/>
            </a:endParaRPr>
          </a:p>
        </p:txBody>
      </p:sp>
      <p:sp>
        <p:nvSpPr>
          <p:cNvPr id="1045510" name="Text Box 6"/>
          <p:cNvSpPr txBox="1">
            <a:spLocks noChangeArrowheads="1"/>
          </p:cNvSpPr>
          <p:nvPr/>
        </p:nvSpPr>
        <p:spPr bwMode="auto">
          <a:xfrm>
            <a:off x="1373942" y="5410200"/>
            <a:ext cx="6779458" cy="1384995"/>
          </a:xfrm>
          <a:prstGeom prst="rect">
            <a:avLst/>
          </a:prstGeom>
          <a:solidFill>
            <a:srgbClr val="C29807"/>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eaLnBrk="1" hangingPunct="1">
              <a:lnSpc>
                <a:spcPct val="100000"/>
              </a:lnSpc>
              <a:spcBef>
                <a:spcPct val="0"/>
              </a:spcBef>
              <a:buFontTx/>
              <a:buNone/>
            </a:pPr>
            <a:r>
              <a:rPr lang="en-US" sz="2800" i="0" dirty="0">
                <a:solidFill>
                  <a:srgbClr val="0E2B87"/>
                </a:solidFill>
                <a:effectLst/>
                <a:latin typeface="Garamond" charset="0"/>
              </a:rPr>
              <a:t>It tells you that you are not servants or subservient. Rather, you are a service professional!</a:t>
            </a:r>
          </a:p>
        </p:txBody>
      </p:sp>
      <p:sp>
        <p:nvSpPr>
          <p:cNvPr id="1045511" name="Rectangle 7"/>
          <p:cNvSpPr>
            <a:spLocks noChangeArrowheads="1"/>
          </p:cNvSpPr>
          <p:nvPr/>
        </p:nvSpPr>
        <p:spPr bwMode="auto">
          <a:xfrm>
            <a:off x="1524000" y="209116"/>
            <a:ext cx="66294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nSpc>
                <a:spcPct val="80000"/>
              </a:lnSpc>
              <a:spcBef>
                <a:spcPct val="0"/>
              </a:spcBef>
              <a:buFontTx/>
              <a:buNone/>
            </a:pPr>
            <a:r>
              <a:rPr lang="en-US" sz="4000" b="0" i="0" dirty="0">
                <a:solidFill>
                  <a:srgbClr val="0E2B87"/>
                </a:solidFill>
                <a:effectLst/>
                <a:latin typeface="Garamond" charset="0"/>
              </a:rPr>
              <a:t>OUR MOTTO</a:t>
            </a:r>
          </a:p>
        </p:txBody>
      </p:sp>
    </p:spTree>
    <p:extLst>
      <p:ext uri="{BB962C8B-B14F-4D97-AF65-F5344CB8AC3E}">
        <p14:creationId xmlns:p14="http://schemas.microsoft.com/office/powerpoint/2010/main" val="4199434163"/>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5509"/>
                                        </p:tgtEl>
                                        <p:attrNameLst>
                                          <p:attrName>style.visibility</p:attrName>
                                        </p:attrNameLst>
                                      </p:cBhvr>
                                      <p:to>
                                        <p:strVal val="visible"/>
                                      </p:to>
                                    </p:set>
                                    <p:anim calcmode="lin" valueType="num">
                                      <p:cBhvr additive="base">
                                        <p:cTn id="7" dur="500" fill="hold"/>
                                        <p:tgtEl>
                                          <p:spTgt spid="1045509"/>
                                        </p:tgtEl>
                                        <p:attrNameLst>
                                          <p:attrName>ppt_x</p:attrName>
                                        </p:attrNameLst>
                                      </p:cBhvr>
                                      <p:tavLst>
                                        <p:tav tm="0">
                                          <p:val>
                                            <p:strVal val="0-#ppt_w/2"/>
                                          </p:val>
                                        </p:tav>
                                        <p:tav tm="100000">
                                          <p:val>
                                            <p:strVal val="#ppt_x"/>
                                          </p:val>
                                        </p:tav>
                                      </p:tavLst>
                                    </p:anim>
                                    <p:anim calcmode="lin" valueType="num">
                                      <p:cBhvr additive="base">
                                        <p:cTn id="8" dur="500" fill="hold"/>
                                        <p:tgtEl>
                                          <p:spTgt spid="10455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045508"/>
                                        </p:tgtEl>
                                        <p:attrNameLst>
                                          <p:attrName>style.visibility</p:attrName>
                                        </p:attrNameLst>
                                      </p:cBhvr>
                                      <p:to>
                                        <p:strVal val="visible"/>
                                      </p:to>
                                    </p:set>
                                    <p:animEffect transition="in" filter="box(in)">
                                      <p:cBhvr>
                                        <p:cTn id="13" dur="500"/>
                                        <p:tgtEl>
                                          <p:spTgt spid="10455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045510"/>
                                        </p:tgtEl>
                                        <p:attrNameLst>
                                          <p:attrName>style.visibility</p:attrName>
                                        </p:attrNameLst>
                                      </p:cBhvr>
                                      <p:to>
                                        <p:strVal val="visible"/>
                                      </p:to>
                                    </p:set>
                                    <p:anim calcmode="lin" valueType="num">
                                      <p:cBhvr additive="base">
                                        <p:cTn id="18" dur="500" fill="hold"/>
                                        <p:tgtEl>
                                          <p:spTgt spid="1045510"/>
                                        </p:tgtEl>
                                        <p:attrNameLst>
                                          <p:attrName>ppt_x</p:attrName>
                                        </p:attrNameLst>
                                      </p:cBhvr>
                                      <p:tavLst>
                                        <p:tav tm="0">
                                          <p:val>
                                            <p:strVal val="0-#ppt_w/2"/>
                                          </p:val>
                                        </p:tav>
                                        <p:tav tm="100000">
                                          <p:val>
                                            <p:strVal val="#ppt_x"/>
                                          </p:val>
                                        </p:tav>
                                      </p:tavLst>
                                    </p:anim>
                                    <p:anim calcmode="lin" valueType="num">
                                      <p:cBhvr additive="base">
                                        <p:cTn id="19" dur="500" fill="hold"/>
                                        <p:tgtEl>
                                          <p:spTgt spid="10455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5508" grpId="0" autoUpdateAnimBg="0"/>
      <p:bldP spid="1045509" grpId="0" autoUpdateAnimBg="0"/>
      <p:bldP spid="1045510"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p:cNvSpPr txBox="1">
            <a:spLocks noChangeArrowheads="1"/>
          </p:cNvSpPr>
          <p:nvPr/>
        </p:nvSpPr>
        <p:spPr bwMode="auto">
          <a:xfrm>
            <a:off x="914400" y="1917700"/>
            <a:ext cx="7239000" cy="2501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120000"/>
              </a:lnSpc>
              <a:spcBef>
                <a:spcPct val="50000"/>
              </a:spcBef>
            </a:pPr>
            <a:r>
              <a:rPr lang="en-US" sz="4400" b="1" i="1" dirty="0">
                <a:solidFill>
                  <a:schemeClr val="accent2">
                    <a:lumMod val="75000"/>
                  </a:schemeClr>
                </a:solidFill>
                <a:latin typeface="Garamond" charset="0"/>
              </a:rPr>
              <a:t>Engaged</a:t>
            </a:r>
            <a:r>
              <a:rPr lang="en-US" sz="4400" b="1" dirty="0">
                <a:solidFill>
                  <a:schemeClr val="accent2">
                    <a:lumMod val="75000"/>
                  </a:schemeClr>
                </a:solidFill>
                <a:latin typeface="Garamond" charset="0"/>
              </a:rPr>
              <a:t> customers </a:t>
            </a:r>
            <a:r>
              <a:rPr lang="ja-JP" altLang="en-US" sz="4400" b="1" dirty="0">
                <a:solidFill>
                  <a:schemeClr val="accent2">
                    <a:lumMod val="75000"/>
                  </a:schemeClr>
                </a:solidFill>
                <a:latin typeface="Garamond" charset="0"/>
              </a:rPr>
              <a:t>“</a:t>
            </a:r>
            <a:r>
              <a:rPr lang="en-US" altLang="ja-JP" sz="4400" b="1" dirty="0" smtClean="0">
                <a:solidFill>
                  <a:schemeClr val="accent2">
                    <a:lumMod val="75000"/>
                  </a:schemeClr>
                </a:solidFill>
                <a:latin typeface="Garamond" charset="0"/>
              </a:rPr>
              <a:t>can’t </a:t>
            </a:r>
            <a:r>
              <a:rPr lang="en-US" altLang="ja-JP" sz="4400" b="1" dirty="0">
                <a:solidFill>
                  <a:schemeClr val="accent2">
                    <a:lumMod val="75000"/>
                  </a:schemeClr>
                </a:solidFill>
                <a:latin typeface="Garamond" charset="0"/>
              </a:rPr>
              <a:t>imagine a world without</a:t>
            </a:r>
            <a:br>
              <a:rPr lang="en-US" altLang="ja-JP" sz="4400" b="1" dirty="0">
                <a:solidFill>
                  <a:schemeClr val="accent2">
                    <a:lumMod val="75000"/>
                  </a:schemeClr>
                </a:solidFill>
                <a:latin typeface="Garamond" charset="0"/>
              </a:rPr>
            </a:br>
            <a:r>
              <a:rPr lang="en-US" altLang="ja-JP" sz="4400" b="1" dirty="0">
                <a:solidFill>
                  <a:schemeClr val="accent2">
                    <a:lumMod val="75000"/>
                  </a:schemeClr>
                </a:solidFill>
                <a:latin typeface="Garamond" charset="0"/>
              </a:rPr>
              <a:t>The Ritz-Carlton</a:t>
            </a:r>
            <a:r>
              <a:rPr lang="ja-JP" altLang="en-US" sz="4400" b="1" dirty="0">
                <a:solidFill>
                  <a:schemeClr val="accent2">
                    <a:lumMod val="75000"/>
                  </a:schemeClr>
                </a:solidFill>
                <a:latin typeface="Garamond" charset="0"/>
              </a:rPr>
              <a:t>”</a:t>
            </a:r>
            <a:r>
              <a:rPr lang="en-US" altLang="ja-JP" sz="4400" b="1" dirty="0">
                <a:solidFill>
                  <a:schemeClr val="accent2">
                    <a:lumMod val="75000"/>
                  </a:schemeClr>
                </a:solidFill>
                <a:latin typeface="Garamond" charset="0"/>
              </a:rPr>
              <a:t>.</a:t>
            </a:r>
            <a:endParaRPr lang="en-US" sz="4400" b="1" dirty="0">
              <a:solidFill>
                <a:schemeClr val="accent2">
                  <a:lumMod val="75000"/>
                </a:schemeClr>
              </a:solidFill>
              <a:latin typeface="Garamond" charset="0"/>
            </a:endParaRPr>
          </a:p>
        </p:txBody>
      </p:sp>
    </p:spTree>
    <p:custDataLst>
      <p:tags r:id="rId1"/>
    </p:custDataLst>
    <p:extLst>
      <p:ext uri="{BB962C8B-B14F-4D97-AF65-F5344CB8AC3E}">
        <p14:creationId xmlns:p14="http://schemas.microsoft.com/office/powerpoint/2010/main" val="2733547034"/>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9-23 at 4.12.1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618"/>
          <a:stretch/>
        </p:blipFill>
        <p:spPr>
          <a:xfrm>
            <a:off x="0" y="0"/>
            <a:ext cx="9144000" cy="6858000"/>
          </a:xfrm>
        </p:spPr>
      </p:pic>
    </p:spTree>
    <p:extLst>
      <p:ext uri="{BB962C8B-B14F-4D97-AF65-F5344CB8AC3E}">
        <p14:creationId xmlns:p14="http://schemas.microsoft.com/office/powerpoint/2010/main" val="30689281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879983"/>
            <a:ext cx="8229600" cy="1143000"/>
          </a:xfrm>
        </p:spPr>
        <p:txBody>
          <a:bodyPr>
            <a:normAutofit fontScale="90000"/>
          </a:bodyPr>
          <a:lstStyle/>
          <a:p>
            <a:r>
              <a:rPr lang="en-US" dirty="0" smtClean="0"/>
              <a:t>It’s imperative that you know who the buyers and sellers are in your market place and know what they expect you to do for them.  The NAR survey provides you with that information !</a:t>
            </a:r>
            <a:endParaRPr lang="en-US" dirty="0"/>
          </a:p>
        </p:txBody>
      </p:sp>
      <p:pic>
        <p:nvPicPr>
          <p:cNvPr id="12" name="SmartArt Placeholder 11"/>
          <p:cNvPicPr>
            <a:picLocks noGrp="1" noChangeAspect="1"/>
          </p:cNvPicPr>
          <p:nvPr>
            <p:ph type="dgm" idx="1"/>
          </p:nvPr>
        </p:nvPicPr>
        <p:blipFill rotWithShape="1">
          <a:blip r:embed="rId2"/>
          <a:srcRect t="-30344" b="-30344"/>
          <a:stretch/>
        </p:blipFill>
        <p:spPr>
          <a:xfrm>
            <a:off x="457200" y="3198244"/>
            <a:ext cx="8229600" cy="4350702"/>
          </a:xfrm>
        </p:spPr>
      </p:pic>
    </p:spTree>
    <p:extLst>
      <p:ext uri="{BB962C8B-B14F-4D97-AF65-F5344CB8AC3E}">
        <p14:creationId xmlns:p14="http://schemas.microsoft.com/office/powerpoint/2010/main" val="4220936666"/>
      </p:ext>
    </p:extLst>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ChangeArrowheads="1"/>
          </p:cNvSpPr>
          <p:nvPr>
            <p:ph type="title"/>
          </p:nvPr>
        </p:nvSpPr>
        <p:spPr/>
        <p:txBody>
          <a:bodyPr anchor="t"/>
          <a:lstStyle/>
          <a:p>
            <a:r>
              <a:rPr lang="en-US">
                <a:latin typeface="Arial" charset="0"/>
              </a:rPr>
              <a:t>Today</a:t>
            </a:r>
            <a:r>
              <a:rPr lang="ja-JP" altLang="en-US">
                <a:latin typeface="Arial" charset="0"/>
              </a:rPr>
              <a:t>’</a:t>
            </a:r>
            <a:r>
              <a:rPr lang="en-US" altLang="ja-JP">
                <a:latin typeface="Arial" charset="0"/>
              </a:rPr>
              <a:t>s Consumer!</a:t>
            </a:r>
            <a:endParaRPr lang="en-US">
              <a:latin typeface="Arial" charset="0"/>
            </a:endParaRPr>
          </a:p>
        </p:txBody>
      </p:sp>
      <p:pic>
        <p:nvPicPr>
          <p:cNvPr id="205826" name="Picture 10" descr="00014466"/>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l="20256" r="20256"/>
          <a:stretch>
            <a:fillRect/>
          </a:stretch>
        </p:blipFill>
        <p:spPr>
          <a:noFill/>
        </p:spPr>
      </p:pic>
      <p:sp>
        <p:nvSpPr>
          <p:cNvPr id="355335" name="Text Box 7"/>
          <p:cNvSpPr txBox="1">
            <a:spLocks noChangeArrowheads="1"/>
          </p:cNvSpPr>
          <p:nvPr/>
        </p:nvSpPr>
        <p:spPr bwMode="auto">
          <a:xfrm>
            <a:off x="211694" y="1442232"/>
            <a:ext cx="4284106"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3200" dirty="0"/>
              <a:t>…is ready, willing and able to acknowledge, relish and compensate the </a:t>
            </a:r>
            <a:r>
              <a:rPr lang="ja-JP" altLang="en-US" sz="3200" dirty="0"/>
              <a:t>“</a:t>
            </a:r>
            <a:r>
              <a:rPr lang="en-US" altLang="ja-JP" sz="3200" dirty="0"/>
              <a:t>WOW</a:t>
            </a:r>
            <a:r>
              <a:rPr lang="ja-JP" altLang="en-US" sz="3200" dirty="0"/>
              <a:t>”</a:t>
            </a:r>
            <a:r>
              <a:rPr lang="en-US" altLang="ja-JP" sz="3200" dirty="0"/>
              <a:t> in their next real estate transaction!</a:t>
            </a:r>
            <a:endParaRPr lang="en-US" sz="3200" dirty="0"/>
          </a:p>
        </p:txBody>
      </p:sp>
      <p:sp>
        <p:nvSpPr>
          <p:cNvPr id="355336" name="Text Box 8"/>
          <p:cNvSpPr txBox="1">
            <a:spLocks noChangeArrowheads="1"/>
          </p:cNvSpPr>
          <p:nvPr/>
        </p:nvSpPr>
        <p:spPr bwMode="auto">
          <a:xfrm>
            <a:off x="1295400" y="4800600"/>
            <a:ext cx="3200400"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3200" b="1" i="1" dirty="0"/>
              <a:t>Are YOU ready to deliver it?</a:t>
            </a:r>
          </a:p>
        </p:txBody>
      </p:sp>
    </p:spTree>
    <p:custDataLst>
      <p:tags r:id="rId1"/>
    </p:custDataLst>
    <p:extLst>
      <p:ext uri="{BB962C8B-B14F-4D97-AF65-F5344CB8AC3E}">
        <p14:creationId xmlns:p14="http://schemas.microsoft.com/office/powerpoint/2010/main" val="162676039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5335"/>
                                        </p:tgtEl>
                                        <p:attrNameLst>
                                          <p:attrName>style.visibility</p:attrName>
                                        </p:attrNameLst>
                                      </p:cBhvr>
                                      <p:to>
                                        <p:strVal val="visible"/>
                                      </p:to>
                                    </p:set>
                                    <p:animEffect transition="in" filter="dissolve">
                                      <p:cBhvr>
                                        <p:cTn id="7" dur="500"/>
                                        <p:tgtEl>
                                          <p:spTgt spid="3553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355336"/>
                                        </p:tgtEl>
                                        <p:attrNameLst>
                                          <p:attrName>style.visibility</p:attrName>
                                        </p:attrNameLst>
                                      </p:cBhvr>
                                      <p:to>
                                        <p:strVal val="visible"/>
                                      </p:to>
                                    </p:set>
                                    <p:animEffect transition="in" filter="fade">
                                      <p:cBhvr>
                                        <p:cTn id="12" dur="770" decel="100000"/>
                                        <p:tgtEl>
                                          <p:spTgt spid="355336"/>
                                        </p:tgtEl>
                                      </p:cBhvr>
                                    </p:animEffect>
                                    <p:animScale>
                                      <p:cBhvr>
                                        <p:cTn id="13" dur="770" decel="100000"/>
                                        <p:tgtEl>
                                          <p:spTgt spid="355336"/>
                                        </p:tgtEl>
                                      </p:cBhvr>
                                      <p:from x="10000" y="10000"/>
                                      <p:to x="200000" y="450000"/>
                                    </p:animScale>
                                    <p:animScale>
                                      <p:cBhvr>
                                        <p:cTn id="14" dur="1230" accel="100000" fill="hold">
                                          <p:stCondLst>
                                            <p:cond delay="770"/>
                                          </p:stCondLst>
                                        </p:cTn>
                                        <p:tgtEl>
                                          <p:spTgt spid="355336"/>
                                        </p:tgtEl>
                                      </p:cBhvr>
                                      <p:from x="200000" y="450000"/>
                                      <p:to x="100000" y="100000"/>
                                    </p:animScale>
                                    <p:set>
                                      <p:cBhvr>
                                        <p:cTn id="15" dur="770" fill="hold"/>
                                        <p:tgtEl>
                                          <p:spTgt spid="355336"/>
                                        </p:tgtEl>
                                        <p:attrNameLst>
                                          <p:attrName>ppt_x</p:attrName>
                                        </p:attrNameLst>
                                      </p:cBhvr>
                                      <p:to>
                                        <p:strVal val="(0.5)"/>
                                      </p:to>
                                    </p:set>
                                    <p:anim from="(0.5)" to="(#ppt_x)" calcmode="lin" valueType="num">
                                      <p:cBhvr>
                                        <p:cTn id="16" dur="1230" accel="100000" fill="hold">
                                          <p:stCondLst>
                                            <p:cond delay="770"/>
                                          </p:stCondLst>
                                        </p:cTn>
                                        <p:tgtEl>
                                          <p:spTgt spid="355336"/>
                                        </p:tgtEl>
                                        <p:attrNameLst>
                                          <p:attrName>ppt_x</p:attrName>
                                        </p:attrNameLst>
                                      </p:cBhvr>
                                    </p:anim>
                                    <p:set>
                                      <p:cBhvr>
                                        <p:cTn id="17" dur="770" fill="hold"/>
                                        <p:tgtEl>
                                          <p:spTgt spid="355336"/>
                                        </p:tgtEl>
                                        <p:attrNameLst>
                                          <p:attrName>ppt_y</p:attrName>
                                        </p:attrNameLst>
                                      </p:cBhvr>
                                      <p:to>
                                        <p:strVal val="(#ppt_y+0.4)"/>
                                      </p:to>
                                    </p:set>
                                    <p:anim from="(#ppt_y+0.4)" to="(#ppt_y)" calcmode="lin" valueType="num">
                                      <p:cBhvr>
                                        <p:cTn id="18" dur="1230" accel="100000" fill="hold">
                                          <p:stCondLst>
                                            <p:cond delay="770"/>
                                          </p:stCondLst>
                                        </p:cTn>
                                        <p:tgtEl>
                                          <p:spTgt spid="35533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5" grpId="0"/>
      <p:bldP spid="35533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23 at 3.49.4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5714"/>
            <a:ext cx="8902406" cy="6552285"/>
          </a:xfrm>
          <a:prstGeom prst="rect">
            <a:avLst/>
          </a:prstGeom>
        </p:spPr>
      </p:pic>
    </p:spTree>
    <p:extLst>
      <p:ext uri="{BB962C8B-B14F-4D97-AF65-F5344CB8AC3E}">
        <p14:creationId xmlns:p14="http://schemas.microsoft.com/office/powerpoint/2010/main" val="6482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nchor="t"/>
          <a:lstStyle/>
          <a:p>
            <a:r>
              <a:rPr lang="en-US">
                <a:latin typeface="Arial" charset="0"/>
              </a:rPr>
              <a:t>Are we teaching the right stuff?</a:t>
            </a:r>
          </a:p>
        </p:txBody>
      </p:sp>
      <p:sp>
        <p:nvSpPr>
          <p:cNvPr id="7170" name="Rectangle 3"/>
          <p:cNvSpPr>
            <a:spLocks noGrp="1" noChangeArrowheads="1"/>
          </p:cNvSpPr>
          <p:nvPr>
            <p:ph idx="1"/>
          </p:nvPr>
        </p:nvSpPr>
        <p:spPr>
          <a:xfrm>
            <a:off x="211694" y="1600200"/>
            <a:ext cx="8932306" cy="5029200"/>
          </a:xfrm>
        </p:spPr>
        <p:txBody>
          <a:bodyPr>
            <a:noAutofit/>
          </a:bodyPr>
          <a:lstStyle/>
          <a:p>
            <a:pPr>
              <a:buFontTx/>
              <a:buNone/>
            </a:pPr>
            <a:r>
              <a:rPr lang="ja-JP" altLang="en-US" sz="4000" dirty="0">
                <a:latin typeface="Arial" charset="0"/>
              </a:rPr>
              <a:t>“</a:t>
            </a:r>
            <a:r>
              <a:rPr lang="en-US" altLang="ja-JP" sz="4000" dirty="0">
                <a:latin typeface="Arial" charset="0"/>
              </a:rPr>
              <a:t>The subject of etiquette has often been treated like the subject of sex used to be: no one talks about it!  Few people will tell us when we make a blunder. Then if they do, we almost die of embarrassment.</a:t>
            </a:r>
            <a:r>
              <a:rPr lang="ja-JP" altLang="en-US" sz="4000" dirty="0" smtClean="0">
                <a:latin typeface="Arial" charset="0"/>
              </a:rPr>
              <a:t>”</a:t>
            </a:r>
            <a:endParaRPr lang="en-US" sz="4000" dirty="0">
              <a:latin typeface="Arial" charset="0"/>
            </a:endParaRPr>
          </a:p>
          <a:p>
            <a:pPr>
              <a:buFontTx/>
              <a:buNone/>
            </a:pPr>
            <a:r>
              <a:rPr lang="en-US" sz="4000" dirty="0">
                <a:latin typeface="Arial" charset="0"/>
              </a:rPr>
              <a:t>		June Hine More</a:t>
            </a:r>
          </a:p>
          <a:p>
            <a:pPr>
              <a:buFontTx/>
              <a:buNone/>
            </a:pPr>
            <a:r>
              <a:rPr lang="en-US" sz="4000" dirty="0">
                <a:latin typeface="Arial" charset="0"/>
              </a:rPr>
              <a:t>		The Etiquette Advantage</a:t>
            </a:r>
          </a:p>
        </p:txBody>
      </p:sp>
    </p:spTree>
    <p:custDataLst>
      <p:tags r:id="rId1"/>
    </p:custDataLst>
    <p:extLst>
      <p:ext uri="{BB962C8B-B14F-4D97-AF65-F5344CB8AC3E}">
        <p14:creationId xmlns:p14="http://schemas.microsoft.com/office/powerpoint/2010/main" val="27505860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ChangeArrowheads="1"/>
          </p:cNvSpPr>
          <p:nvPr>
            <p:ph type="title"/>
          </p:nvPr>
        </p:nvSpPr>
        <p:spPr/>
        <p:txBody>
          <a:bodyPr anchor="t"/>
          <a:lstStyle/>
          <a:p>
            <a:r>
              <a:rPr lang="en-US" b="1">
                <a:latin typeface="Arial" charset="0"/>
              </a:rPr>
              <a:t>All of the media ….systems</a:t>
            </a:r>
          </a:p>
        </p:txBody>
      </p:sp>
      <p:sp>
        <p:nvSpPr>
          <p:cNvPr id="203778" name="Rectangle 3"/>
          <p:cNvSpPr>
            <a:spLocks noGrp="1" noChangeArrowheads="1"/>
          </p:cNvSpPr>
          <p:nvPr>
            <p:ph idx="1"/>
          </p:nvPr>
        </p:nvSpPr>
        <p:spPr>
          <a:xfrm>
            <a:off x="762000" y="1676400"/>
            <a:ext cx="7467600" cy="1468438"/>
          </a:xfrm>
        </p:spPr>
        <p:txBody>
          <a:bodyPr/>
          <a:lstStyle/>
          <a:p>
            <a:pPr algn="ctr">
              <a:buFont typeface="Wingdings" charset="0"/>
              <a:buNone/>
            </a:pPr>
            <a:r>
              <a:rPr lang="en-US" sz="4000" dirty="0">
                <a:latin typeface="Arial" charset="0"/>
              </a:rPr>
              <a:t>Will not beat exceeding the expectations of the client</a:t>
            </a:r>
            <a:r>
              <a:rPr lang="en-US" dirty="0">
                <a:latin typeface="Arial" charset="0"/>
              </a:rPr>
              <a:t>.</a:t>
            </a:r>
          </a:p>
        </p:txBody>
      </p:sp>
      <p:pic>
        <p:nvPicPr>
          <p:cNvPr id="18440" name="Picture 8" descr="bonsai tre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5791200"/>
            <a:ext cx="4381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2" name="Picture 10" descr="WordPres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5638800"/>
            <a:ext cx="914400"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43" descr="squidoo.gi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352800"/>
            <a:ext cx="933450" cy="509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4" descr="Facebook..bmp">
            <a:hlinkClick r:id="rId7"/>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0" y="4038600"/>
            <a:ext cx="1181100" cy="285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5" descr="LinkedIn.gif">
            <a:hlinkClick r:id="rId9"/>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486400" y="3708400"/>
            <a:ext cx="11334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27" descr="twitter.gif">
            <a:hlinkClick r:id="rId11"/>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5308600"/>
            <a:ext cx="1381125" cy="32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8" descr="technorati.bmp"/>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391400" y="5105400"/>
            <a:ext cx="1400175" cy="20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9" descr="Ning.gif">
            <a:hlinkClick r:id="rId14"/>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04800" y="4800600"/>
            <a:ext cx="990600"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30" descr="ecademy.gif">
            <a:hlinkClick r:id="rId16"/>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267200" y="5029200"/>
            <a:ext cx="11207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31" descr="blogger.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29200" y="4343400"/>
            <a:ext cx="385763"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32" descr="Flickr.gif">
            <a:hlinkClick r:id="rId19"/>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7086600" y="6248400"/>
            <a:ext cx="933450" cy="247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33" descr="plaxo.gif">
            <a:hlinkClick r:id="rId21"/>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4038600" y="3657600"/>
            <a:ext cx="1133475" cy="35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34" descr="stumbleupon.gif"/>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524000" y="40386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35" descr="active rain.gif">
            <a:hlinkClick r:id="rId24"/>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2286000" y="3581400"/>
            <a:ext cx="1209675"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36" descr="realtown.png"/>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638800" y="4876800"/>
            <a:ext cx="1219200" cy="30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37" descr="konnects_logo.gif"/>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6629400" y="4038600"/>
            <a:ext cx="1743075"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38" descr="naymz.gif"/>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2514600" y="5791200"/>
            <a:ext cx="981075" cy="42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39" descr="fplogo.gif"/>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5562600" y="5410200"/>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40" descr="ryze.gif"/>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4572000" y="5638800"/>
            <a:ext cx="938213"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41" descr="del.icio.us.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3810000" y="4546600"/>
            <a:ext cx="1041400"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42" descr="youtube.jpg">
            <a:hlinkClick r:id="rId32"/>
          </p:cNvPr>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5638800" y="6172200"/>
            <a:ext cx="93345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44" descr="orkut_logo.gif"/>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5791200" y="4343400"/>
            <a:ext cx="1223963" cy="415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Wikipedia-logo.png"/>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2971800" y="3962400"/>
            <a:ext cx="552450"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descr="digg-logo.jpg"/>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7772400" y="4495800"/>
            <a:ext cx="766763" cy="471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5" descr="Seesmic.jpg"/>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7696200" y="3200400"/>
            <a:ext cx="603250"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6" descr="bplogo20a.gif"/>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3429000" y="6172200"/>
            <a:ext cx="1190625" cy="320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7" descr="myspace.png">
            <a:hlinkClick r:id="rId39"/>
          </p:cNvPr>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1524000" y="3352800"/>
            <a:ext cx="533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28" descr="Feed.png"/>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1219200" y="6172200"/>
            <a:ext cx="4826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 name="Picture 29" descr="Friendster.png"/>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3248025" y="5365750"/>
            <a:ext cx="4064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30" descr="Newsvine.png"/>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2209800" y="3962400"/>
            <a:ext cx="4572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31" descr="Picasa.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4800600" y="6096000"/>
            <a:ext cx="5588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32" descr="Vimeo.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3733800" y="5029200"/>
            <a:ext cx="4064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descr="WP.png">
            <a:hlinkClick r:id="rId46"/>
          </p:cNvPr>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1828800" y="5791200"/>
            <a:ext cx="55880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4" descr="Pownce.png"/>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609600" y="4038600"/>
            <a:ext cx="40640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 name="Picture 35" descr="blipfm.png">
            <a:hlinkClick r:id="rId49"/>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752600" y="4851400"/>
            <a:ext cx="971550" cy="3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 name="Picture 36" descr="match.gif">
            <a:hlinkClick r:id="rId51"/>
          </p:cNvPr>
          <p:cNvPicPr>
            <a:picLocks noChangeAspect="1"/>
          </p:cNvPicPr>
          <p:nvPr/>
        </p:nvPicPr>
        <p:blipFill>
          <a:blip r:embed="rId52">
            <a:extLst>
              <a:ext uri="{28A0092B-C50C-407E-A947-70E740481C1C}">
                <a14:useLocalDpi xmlns:a14="http://schemas.microsoft.com/office/drawing/2010/main" val="0"/>
              </a:ext>
            </a:extLst>
          </a:blip>
          <a:srcRect t="10255" b="69231"/>
          <a:stretch>
            <a:fillRect/>
          </a:stretch>
        </p:blipFill>
        <p:spPr bwMode="auto">
          <a:xfrm>
            <a:off x="2133600" y="4572000"/>
            <a:ext cx="14859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7" descr="utterli.jpg"/>
          <p:cNvPicPr>
            <a:picLocks noChangeAspect="1"/>
          </p:cNvPicPr>
          <p:nvPr/>
        </p:nvPicPr>
        <p:blipFill>
          <a:blip r:embed="rId53">
            <a:extLst>
              <a:ext uri="{28A0092B-C50C-407E-A947-70E740481C1C}">
                <a14:useLocalDpi xmlns:a14="http://schemas.microsoft.com/office/drawing/2010/main" val="0"/>
              </a:ext>
            </a:extLst>
          </a:blip>
          <a:srcRect t="6097" r="67221" b="50000"/>
          <a:stretch>
            <a:fillRect/>
          </a:stretch>
        </p:blipFill>
        <p:spPr bwMode="auto">
          <a:xfrm>
            <a:off x="6324600" y="5410200"/>
            <a:ext cx="1308100" cy="325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33800" y="5791200"/>
            <a:ext cx="7620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7467600" y="5562600"/>
            <a:ext cx="609600" cy="520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40" descr="Ping logo.gif"/>
          <p:cNvPicPr>
            <a:picLocks noChangeAspect="1"/>
          </p:cNvPicPr>
          <p:nvPr/>
        </p:nvPicPr>
        <p:blipFill>
          <a:blip r:embed="rId56">
            <a:extLst>
              <a:ext uri="{28A0092B-C50C-407E-A947-70E740481C1C}">
                <a14:useLocalDpi xmlns:a14="http://schemas.microsoft.com/office/drawing/2010/main" val="0"/>
              </a:ext>
            </a:extLst>
          </a:blip>
          <a:srcRect/>
          <a:stretch>
            <a:fillRect/>
          </a:stretch>
        </p:blipFill>
        <p:spPr bwMode="auto">
          <a:xfrm>
            <a:off x="2667000" y="6327775"/>
            <a:ext cx="781050"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2" name="Picture 41" descr="google.png"/>
          <p:cNvPicPr>
            <a:picLocks noChangeAspect="1"/>
          </p:cNvPicPr>
          <p:nvPr/>
        </p:nvPicPr>
        <p:blipFill>
          <a:blip r:embed="rId57">
            <a:extLst>
              <a:ext uri="{28A0092B-C50C-407E-A947-70E740481C1C}">
                <a14:useLocalDpi xmlns:a14="http://schemas.microsoft.com/office/drawing/2010/main" val="0"/>
              </a:ext>
            </a:extLst>
          </a:blip>
          <a:srcRect/>
          <a:stretch>
            <a:fillRect/>
          </a:stretch>
        </p:blipFill>
        <p:spPr bwMode="auto">
          <a:xfrm>
            <a:off x="1143000" y="5181600"/>
            <a:ext cx="482600" cy="48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 name="Picture 42" descr="MyBlogLog logo.jpg"/>
          <p:cNvPicPr>
            <a:picLocks noChangeAspect="1"/>
          </p:cNvPicPr>
          <p:nvPr/>
        </p:nvPicPr>
        <p:blipFill>
          <a:blip r:embed="rId58">
            <a:extLst>
              <a:ext uri="{28A0092B-C50C-407E-A947-70E740481C1C}">
                <a14:useLocalDpi xmlns:a14="http://schemas.microsoft.com/office/drawing/2010/main" val="0"/>
              </a:ext>
            </a:extLst>
          </a:blip>
          <a:srcRect/>
          <a:stretch>
            <a:fillRect/>
          </a:stretch>
        </p:blipFill>
        <p:spPr bwMode="auto">
          <a:xfrm>
            <a:off x="1295400" y="4572000"/>
            <a:ext cx="381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67003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8442"/>
                                        </p:tgtEl>
                                        <p:attrNameLst>
                                          <p:attrName>style.visibility</p:attrName>
                                        </p:attrNameLst>
                                      </p:cBhvr>
                                      <p:to>
                                        <p:strVal val="visible"/>
                                      </p:to>
                                    </p:set>
                                    <p:animEffect transition="in" filter="fade">
                                      <p:cBhvr>
                                        <p:cTn id="7" dur="1000"/>
                                        <p:tgtEl>
                                          <p:spTgt spid="18442"/>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8440"/>
                                        </p:tgtEl>
                                        <p:attrNameLst>
                                          <p:attrName>style.visibility</p:attrName>
                                        </p:attrNameLst>
                                      </p:cBhvr>
                                      <p:to>
                                        <p:strVal val="visible"/>
                                      </p:to>
                                    </p:set>
                                    <p:animEffect transition="in" filter="fade">
                                      <p:cBhvr>
                                        <p:cTn id="11" dur="1000"/>
                                        <p:tgtEl>
                                          <p:spTgt spid="18440"/>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childTnLst>
                                </p:cTn>
                              </p:par>
                            </p:childTnLst>
                          </p:cTn>
                        </p:par>
                        <p:par>
                          <p:cTn id="28" fill="hold" nodeType="afterGroup">
                            <p:stCondLst>
                              <p:cond delay="60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childTnLst>
                                </p:cTn>
                              </p:par>
                            </p:childTnLst>
                          </p:cTn>
                        </p:par>
                        <p:par>
                          <p:cTn id="32" fill="hold" nodeType="afterGroup">
                            <p:stCondLst>
                              <p:cond delay="7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par>
                          <p:cTn id="36" fill="hold" nodeType="afterGroup">
                            <p:stCondLst>
                              <p:cond delay="8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childTnLst>
                                </p:cTn>
                              </p:par>
                            </p:childTnLst>
                          </p:cTn>
                        </p:par>
                        <p:par>
                          <p:cTn id="40" fill="hold" nodeType="afterGroup">
                            <p:stCondLst>
                              <p:cond delay="90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childTnLst>
                                </p:cTn>
                              </p:par>
                            </p:childTnLst>
                          </p:cTn>
                        </p:par>
                        <p:par>
                          <p:cTn id="44" fill="hold" nodeType="afterGroup">
                            <p:stCondLst>
                              <p:cond delay="100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childTnLst>
                                </p:cTn>
                              </p:par>
                            </p:childTnLst>
                          </p:cTn>
                        </p:par>
                        <p:par>
                          <p:cTn id="48" fill="hold" nodeType="afterGroup">
                            <p:stCondLst>
                              <p:cond delay="11000"/>
                            </p:stCondLst>
                            <p:childTnLst>
                              <p:par>
                                <p:cTn id="49" presetID="10"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nodeType="afterGroup">
                            <p:stCondLst>
                              <p:cond delay="12000"/>
                            </p:stCondLst>
                            <p:childTnLst>
                              <p:par>
                                <p:cTn id="53" presetID="10"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childTnLst>
                                </p:cTn>
                              </p:par>
                            </p:childTnLst>
                          </p:cTn>
                        </p:par>
                        <p:par>
                          <p:cTn id="56" fill="hold" nodeType="afterGroup">
                            <p:stCondLst>
                              <p:cond delay="13000"/>
                            </p:stCondLst>
                            <p:childTnLst>
                              <p:par>
                                <p:cTn id="57" presetID="10"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childTnLst>
                                </p:cTn>
                              </p:par>
                            </p:childTnLst>
                          </p:cTn>
                        </p:par>
                        <p:par>
                          <p:cTn id="60" fill="hold" nodeType="afterGroup">
                            <p:stCondLst>
                              <p:cond delay="14000"/>
                            </p:stCondLst>
                            <p:childTnLst>
                              <p:par>
                                <p:cTn id="61" presetID="10"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childTnLst>
                                </p:cTn>
                              </p:par>
                            </p:childTnLst>
                          </p:cTn>
                        </p:par>
                        <p:par>
                          <p:cTn id="64" fill="hold" nodeType="afterGroup">
                            <p:stCondLst>
                              <p:cond delay="15000"/>
                            </p:stCondLst>
                            <p:childTnLst>
                              <p:par>
                                <p:cTn id="65" presetID="10"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childTnLst>
                                </p:cTn>
                              </p:par>
                            </p:childTnLst>
                          </p:cTn>
                        </p:par>
                        <p:par>
                          <p:cTn id="68" fill="hold" nodeType="afterGroup">
                            <p:stCondLst>
                              <p:cond delay="16000"/>
                            </p:stCondLst>
                            <p:childTnLst>
                              <p:par>
                                <p:cTn id="69" presetID="10" presetClass="entr" presetSubtype="0" fill="hold" nodeType="after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childTnLst>
                                </p:cTn>
                              </p:par>
                            </p:childTnLst>
                          </p:cTn>
                        </p:par>
                        <p:par>
                          <p:cTn id="72" fill="hold" nodeType="afterGroup">
                            <p:stCondLst>
                              <p:cond delay="17000"/>
                            </p:stCondLst>
                            <p:childTnLst>
                              <p:par>
                                <p:cTn id="73" presetID="10" presetClass="entr" presetSubtype="0"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childTnLst>
                                </p:cTn>
                              </p:par>
                            </p:childTnLst>
                          </p:cTn>
                        </p:par>
                        <p:par>
                          <p:cTn id="76" fill="hold" nodeType="afterGroup">
                            <p:stCondLst>
                              <p:cond delay="18000"/>
                            </p:stCondLst>
                            <p:childTnLst>
                              <p:par>
                                <p:cTn id="77" presetID="10" presetClass="entr" presetSubtype="0" fill="hold" nodeType="after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childTnLst>
                                </p:cTn>
                              </p:par>
                            </p:childTnLst>
                          </p:cTn>
                        </p:par>
                        <p:par>
                          <p:cTn id="80" fill="hold" nodeType="afterGroup">
                            <p:stCondLst>
                              <p:cond delay="19000"/>
                            </p:stCondLst>
                            <p:childTnLst>
                              <p:par>
                                <p:cTn id="81" presetID="10" presetClass="entr" presetSubtype="0"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1000"/>
                                        <p:tgtEl>
                                          <p:spTgt spid="21"/>
                                        </p:tgtEl>
                                      </p:cBhvr>
                                    </p:animEffect>
                                  </p:childTnLst>
                                </p:cTn>
                              </p:par>
                            </p:childTnLst>
                          </p:cTn>
                        </p:par>
                        <p:par>
                          <p:cTn id="84" fill="hold" nodeType="afterGroup">
                            <p:stCondLst>
                              <p:cond delay="20000"/>
                            </p:stCondLst>
                            <p:childTnLst>
                              <p:par>
                                <p:cTn id="85" presetID="10" presetClass="entr" presetSubtype="0" fill="hold"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1000"/>
                                        <p:tgtEl>
                                          <p:spTgt spid="22"/>
                                        </p:tgtEl>
                                      </p:cBhvr>
                                    </p:animEffect>
                                  </p:childTnLst>
                                </p:cTn>
                              </p:par>
                            </p:childTnLst>
                          </p:cTn>
                        </p:par>
                        <p:par>
                          <p:cTn id="88" fill="hold" nodeType="afterGroup">
                            <p:stCondLst>
                              <p:cond delay="21000"/>
                            </p:stCondLst>
                            <p:childTnLst>
                              <p:par>
                                <p:cTn id="89" presetID="10" presetClass="entr" presetSubtype="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1000"/>
                                        <p:tgtEl>
                                          <p:spTgt spid="23"/>
                                        </p:tgtEl>
                                      </p:cBhvr>
                                    </p:animEffect>
                                  </p:childTnLst>
                                </p:cTn>
                              </p:par>
                            </p:childTnLst>
                          </p:cTn>
                        </p:par>
                        <p:par>
                          <p:cTn id="92" fill="hold" nodeType="afterGroup">
                            <p:stCondLst>
                              <p:cond delay="22000"/>
                            </p:stCondLst>
                            <p:childTnLst>
                              <p:par>
                                <p:cTn id="93" presetID="10" presetClass="entr" presetSubtype="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1000"/>
                                        <p:tgtEl>
                                          <p:spTgt spid="24"/>
                                        </p:tgtEl>
                                      </p:cBhvr>
                                    </p:animEffect>
                                  </p:childTnLst>
                                </p:cTn>
                              </p:par>
                            </p:childTnLst>
                          </p:cTn>
                        </p:par>
                        <p:par>
                          <p:cTn id="96" fill="hold" nodeType="afterGroup">
                            <p:stCondLst>
                              <p:cond delay="23000"/>
                            </p:stCondLst>
                            <p:childTnLst>
                              <p:par>
                                <p:cTn id="97" presetID="10" presetClass="entr" presetSubtype="0" fill="hold"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000"/>
                                        <p:tgtEl>
                                          <p:spTgt spid="25"/>
                                        </p:tgtEl>
                                      </p:cBhvr>
                                    </p:animEffect>
                                  </p:childTnLst>
                                </p:cTn>
                              </p:par>
                            </p:childTnLst>
                          </p:cTn>
                        </p:par>
                        <p:par>
                          <p:cTn id="100" fill="hold" nodeType="afterGroup">
                            <p:stCondLst>
                              <p:cond delay="24000"/>
                            </p:stCondLst>
                            <p:childTnLst>
                              <p:par>
                                <p:cTn id="101" presetID="10" presetClass="entr" presetSubtype="0" fill="hold" nodeType="after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1000"/>
                                        <p:tgtEl>
                                          <p:spTgt spid="26"/>
                                        </p:tgtEl>
                                      </p:cBhvr>
                                    </p:animEffect>
                                  </p:childTnLst>
                                </p:cTn>
                              </p:par>
                            </p:childTnLst>
                          </p:cTn>
                        </p:par>
                        <p:par>
                          <p:cTn id="104" fill="hold" nodeType="afterGroup">
                            <p:stCondLst>
                              <p:cond delay="25000"/>
                            </p:stCondLst>
                            <p:childTnLst>
                              <p:par>
                                <p:cTn id="105" presetID="10" presetClass="entr" presetSubtype="0" fill="hold" nodeType="after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1000"/>
                                        <p:tgtEl>
                                          <p:spTgt spid="27"/>
                                        </p:tgtEl>
                                      </p:cBhvr>
                                    </p:animEffect>
                                  </p:childTnLst>
                                </p:cTn>
                              </p:par>
                            </p:childTnLst>
                          </p:cTn>
                        </p:par>
                        <p:par>
                          <p:cTn id="108" fill="hold" nodeType="afterGroup">
                            <p:stCondLst>
                              <p:cond delay="26000"/>
                            </p:stCondLst>
                            <p:childTnLst>
                              <p:par>
                                <p:cTn id="109" presetID="10" presetClass="entr" presetSubtype="0" fill="hold" nodeType="after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fade">
                                      <p:cBhvr>
                                        <p:cTn id="111" dur="1000"/>
                                        <p:tgtEl>
                                          <p:spTgt spid="28"/>
                                        </p:tgtEl>
                                      </p:cBhvr>
                                    </p:animEffect>
                                  </p:childTnLst>
                                </p:cTn>
                              </p:par>
                            </p:childTnLst>
                          </p:cTn>
                        </p:par>
                        <p:par>
                          <p:cTn id="112" fill="hold" nodeType="afterGroup">
                            <p:stCondLst>
                              <p:cond delay="27000"/>
                            </p:stCondLst>
                            <p:childTnLst>
                              <p:par>
                                <p:cTn id="113" presetID="10" presetClass="entr" presetSubtype="0" fill="hold" nodeType="after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fade">
                                      <p:cBhvr>
                                        <p:cTn id="115" dur="1000"/>
                                        <p:tgtEl>
                                          <p:spTgt spid="29"/>
                                        </p:tgtEl>
                                      </p:cBhvr>
                                    </p:animEffect>
                                  </p:childTnLst>
                                </p:cTn>
                              </p:par>
                            </p:childTnLst>
                          </p:cTn>
                        </p:par>
                        <p:par>
                          <p:cTn id="116" fill="hold" nodeType="afterGroup">
                            <p:stCondLst>
                              <p:cond delay="28000"/>
                            </p:stCondLst>
                            <p:childTnLst>
                              <p:par>
                                <p:cTn id="117" presetID="10" presetClass="entr" presetSubtype="0" fill="hold" nodeType="after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1000"/>
                                        <p:tgtEl>
                                          <p:spTgt spid="30"/>
                                        </p:tgtEl>
                                      </p:cBhvr>
                                    </p:animEffect>
                                  </p:childTnLst>
                                </p:cTn>
                              </p:par>
                            </p:childTnLst>
                          </p:cTn>
                        </p:par>
                        <p:par>
                          <p:cTn id="120" fill="hold" nodeType="afterGroup">
                            <p:stCondLst>
                              <p:cond delay="29000"/>
                            </p:stCondLst>
                            <p:childTnLst>
                              <p:par>
                                <p:cTn id="121" presetID="10" presetClass="entr" presetSubtype="0" fill="hold" nodeType="after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1000"/>
                                        <p:tgtEl>
                                          <p:spTgt spid="31"/>
                                        </p:tgtEl>
                                      </p:cBhvr>
                                    </p:animEffect>
                                  </p:childTnLst>
                                </p:cTn>
                              </p:par>
                            </p:childTnLst>
                          </p:cTn>
                        </p:par>
                        <p:par>
                          <p:cTn id="124" fill="hold" nodeType="afterGroup">
                            <p:stCondLst>
                              <p:cond delay="30000"/>
                            </p:stCondLst>
                            <p:childTnLst>
                              <p:par>
                                <p:cTn id="125" presetID="10" presetClass="entr" presetSubtype="0" fill="hold" nodeType="afterEffect">
                                  <p:stCondLst>
                                    <p:cond delay="0"/>
                                  </p:stCondLst>
                                  <p:childTnLst>
                                    <p:set>
                                      <p:cBhvr>
                                        <p:cTn id="126" dur="1" fill="hold">
                                          <p:stCondLst>
                                            <p:cond delay="0"/>
                                          </p:stCondLst>
                                        </p:cTn>
                                        <p:tgtEl>
                                          <p:spTgt spid="32"/>
                                        </p:tgtEl>
                                        <p:attrNameLst>
                                          <p:attrName>style.visibility</p:attrName>
                                        </p:attrNameLst>
                                      </p:cBhvr>
                                      <p:to>
                                        <p:strVal val="visible"/>
                                      </p:to>
                                    </p:set>
                                    <p:animEffect transition="in" filter="fade">
                                      <p:cBhvr>
                                        <p:cTn id="127" dur="1000"/>
                                        <p:tgtEl>
                                          <p:spTgt spid="32"/>
                                        </p:tgtEl>
                                      </p:cBhvr>
                                    </p:animEffect>
                                  </p:childTnLst>
                                </p:cTn>
                              </p:par>
                            </p:childTnLst>
                          </p:cTn>
                        </p:par>
                        <p:par>
                          <p:cTn id="128" fill="hold" nodeType="afterGroup">
                            <p:stCondLst>
                              <p:cond delay="31000"/>
                            </p:stCondLst>
                            <p:childTnLst>
                              <p:par>
                                <p:cTn id="129" presetID="10" presetClass="entr" presetSubtype="0" fill="hold"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1000"/>
                                        <p:tgtEl>
                                          <p:spTgt spid="33"/>
                                        </p:tgtEl>
                                      </p:cBhvr>
                                    </p:animEffect>
                                  </p:childTnLst>
                                </p:cTn>
                              </p:par>
                            </p:childTnLst>
                          </p:cTn>
                        </p:par>
                        <p:par>
                          <p:cTn id="132" fill="hold" nodeType="afterGroup">
                            <p:stCondLst>
                              <p:cond delay="32000"/>
                            </p:stCondLst>
                            <p:childTnLst>
                              <p:par>
                                <p:cTn id="133" presetID="10" presetClass="entr" presetSubtype="0" fill="hold" nodeType="after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1000"/>
                                        <p:tgtEl>
                                          <p:spTgt spid="34"/>
                                        </p:tgtEl>
                                      </p:cBhvr>
                                    </p:animEffect>
                                  </p:childTnLst>
                                </p:cTn>
                              </p:par>
                            </p:childTnLst>
                          </p:cTn>
                        </p:par>
                        <p:par>
                          <p:cTn id="136" fill="hold" nodeType="afterGroup">
                            <p:stCondLst>
                              <p:cond delay="33000"/>
                            </p:stCondLst>
                            <p:childTnLst>
                              <p:par>
                                <p:cTn id="137" presetID="10" presetClass="entr" presetSubtype="0" fill="hold" nodeType="after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fade">
                                      <p:cBhvr>
                                        <p:cTn id="139" dur="1000"/>
                                        <p:tgtEl>
                                          <p:spTgt spid="35"/>
                                        </p:tgtEl>
                                      </p:cBhvr>
                                    </p:animEffect>
                                  </p:childTnLst>
                                </p:cTn>
                              </p:par>
                            </p:childTnLst>
                          </p:cTn>
                        </p:par>
                        <p:par>
                          <p:cTn id="140" fill="hold" nodeType="afterGroup">
                            <p:stCondLst>
                              <p:cond delay="34000"/>
                            </p:stCondLst>
                            <p:childTnLst>
                              <p:par>
                                <p:cTn id="141" presetID="10" presetClass="entr" presetSubtype="0" fill="hold" nodeType="afterEffect">
                                  <p:stCondLst>
                                    <p:cond delay="0"/>
                                  </p:stCondLst>
                                  <p:childTnLst>
                                    <p:set>
                                      <p:cBhvr>
                                        <p:cTn id="142" dur="1" fill="hold">
                                          <p:stCondLst>
                                            <p:cond delay="0"/>
                                          </p:stCondLst>
                                        </p:cTn>
                                        <p:tgtEl>
                                          <p:spTgt spid="36"/>
                                        </p:tgtEl>
                                        <p:attrNameLst>
                                          <p:attrName>style.visibility</p:attrName>
                                        </p:attrNameLst>
                                      </p:cBhvr>
                                      <p:to>
                                        <p:strVal val="visible"/>
                                      </p:to>
                                    </p:set>
                                    <p:animEffect transition="in" filter="fade">
                                      <p:cBhvr>
                                        <p:cTn id="143" dur="1000"/>
                                        <p:tgtEl>
                                          <p:spTgt spid="36"/>
                                        </p:tgtEl>
                                      </p:cBhvr>
                                    </p:animEffect>
                                  </p:childTnLst>
                                </p:cTn>
                              </p:par>
                            </p:childTnLst>
                          </p:cTn>
                        </p:par>
                        <p:par>
                          <p:cTn id="144" fill="hold" nodeType="afterGroup">
                            <p:stCondLst>
                              <p:cond delay="35000"/>
                            </p:stCondLst>
                            <p:childTnLst>
                              <p:par>
                                <p:cTn id="145" presetID="10" presetClass="entr" presetSubtype="0" fill="hold" nodeType="after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1000"/>
                                        <p:tgtEl>
                                          <p:spTgt spid="37"/>
                                        </p:tgtEl>
                                      </p:cBhvr>
                                    </p:animEffect>
                                  </p:childTnLst>
                                </p:cTn>
                              </p:par>
                            </p:childTnLst>
                          </p:cTn>
                        </p:par>
                        <p:par>
                          <p:cTn id="148" fill="hold" nodeType="afterGroup">
                            <p:stCondLst>
                              <p:cond delay="36000"/>
                            </p:stCondLst>
                            <p:childTnLst>
                              <p:par>
                                <p:cTn id="149" presetID="10" presetClass="entr" presetSubtype="0" fill="hold" nodeType="afterEffect">
                                  <p:stCondLst>
                                    <p:cond delay="0"/>
                                  </p:stCondLst>
                                  <p:childTnLst>
                                    <p:set>
                                      <p:cBhvr>
                                        <p:cTn id="150" dur="1" fill="hold">
                                          <p:stCondLst>
                                            <p:cond delay="0"/>
                                          </p:stCondLst>
                                        </p:cTn>
                                        <p:tgtEl>
                                          <p:spTgt spid="38"/>
                                        </p:tgtEl>
                                        <p:attrNameLst>
                                          <p:attrName>style.visibility</p:attrName>
                                        </p:attrNameLst>
                                      </p:cBhvr>
                                      <p:to>
                                        <p:strVal val="visible"/>
                                      </p:to>
                                    </p:set>
                                    <p:animEffect transition="in" filter="fade">
                                      <p:cBhvr>
                                        <p:cTn id="151" dur="1000"/>
                                        <p:tgtEl>
                                          <p:spTgt spid="38"/>
                                        </p:tgtEl>
                                      </p:cBhvr>
                                    </p:animEffect>
                                  </p:childTnLst>
                                </p:cTn>
                              </p:par>
                            </p:childTnLst>
                          </p:cTn>
                        </p:par>
                        <p:par>
                          <p:cTn id="152" fill="hold" nodeType="afterGroup">
                            <p:stCondLst>
                              <p:cond delay="37000"/>
                            </p:stCondLst>
                            <p:childTnLst>
                              <p:par>
                                <p:cTn id="153" presetID="10" presetClass="entr" presetSubtype="0" fill="hold" nodeType="afterEffect">
                                  <p:stCondLst>
                                    <p:cond delay="0"/>
                                  </p:stCondLst>
                                  <p:childTnLst>
                                    <p:set>
                                      <p:cBhvr>
                                        <p:cTn id="154" dur="1" fill="hold">
                                          <p:stCondLst>
                                            <p:cond delay="0"/>
                                          </p:stCondLst>
                                        </p:cTn>
                                        <p:tgtEl>
                                          <p:spTgt spid="39"/>
                                        </p:tgtEl>
                                        <p:attrNameLst>
                                          <p:attrName>style.visibility</p:attrName>
                                        </p:attrNameLst>
                                      </p:cBhvr>
                                      <p:to>
                                        <p:strVal val="visible"/>
                                      </p:to>
                                    </p:set>
                                    <p:animEffect transition="in" filter="fade">
                                      <p:cBhvr>
                                        <p:cTn id="155" dur="1000"/>
                                        <p:tgtEl>
                                          <p:spTgt spid="39"/>
                                        </p:tgtEl>
                                      </p:cBhvr>
                                    </p:animEffect>
                                  </p:childTnLst>
                                </p:cTn>
                              </p:par>
                            </p:childTnLst>
                          </p:cTn>
                        </p:par>
                        <p:par>
                          <p:cTn id="156" fill="hold" nodeType="afterGroup">
                            <p:stCondLst>
                              <p:cond delay="38000"/>
                            </p:stCondLst>
                            <p:childTnLst>
                              <p:par>
                                <p:cTn id="157" presetID="10" presetClass="entr" presetSubtype="0" fill="hold" nodeType="afterEffect">
                                  <p:stCondLst>
                                    <p:cond delay="0"/>
                                  </p:stCondLst>
                                  <p:childTnLst>
                                    <p:set>
                                      <p:cBhvr>
                                        <p:cTn id="158" dur="1" fill="hold">
                                          <p:stCondLst>
                                            <p:cond delay="0"/>
                                          </p:stCondLst>
                                        </p:cTn>
                                        <p:tgtEl>
                                          <p:spTgt spid="40"/>
                                        </p:tgtEl>
                                        <p:attrNameLst>
                                          <p:attrName>style.visibility</p:attrName>
                                        </p:attrNameLst>
                                      </p:cBhvr>
                                      <p:to>
                                        <p:strVal val="visible"/>
                                      </p:to>
                                    </p:set>
                                    <p:animEffect transition="in" filter="fade">
                                      <p:cBhvr>
                                        <p:cTn id="159" dur="1000"/>
                                        <p:tgtEl>
                                          <p:spTgt spid="40"/>
                                        </p:tgtEl>
                                      </p:cBhvr>
                                    </p:animEffect>
                                  </p:childTnLst>
                                </p:cTn>
                              </p:par>
                            </p:childTnLst>
                          </p:cTn>
                        </p:par>
                        <p:par>
                          <p:cTn id="160" fill="hold" nodeType="afterGroup">
                            <p:stCondLst>
                              <p:cond delay="39000"/>
                            </p:stCondLst>
                            <p:childTnLst>
                              <p:par>
                                <p:cTn id="161" presetID="10" presetClass="entr" presetSubtype="0" fill="hold" nodeType="afterEffect">
                                  <p:stCondLst>
                                    <p:cond delay="0"/>
                                  </p:stCondLst>
                                  <p:childTnLst>
                                    <p:set>
                                      <p:cBhvr>
                                        <p:cTn id="162" dur="1" fill="hold">
                                          <p:stCondLst>
                                            <p:cond delay="0"/>
                                          </p:stCondLst>
                                        </p:cTn>
                                        <p:tgtEl>
                                          <p:spTgt spid="41"/>
                                        </p:tgtEl>
                                        <p:attrNameLst>
                                          <p:attrName>style.visibility</p:attrName>
                                        </p:attrNameLst>
                                      </p:cBhvr>
                                      <p:to>
                                        <p:strVal val="visible"/>
                                      </p:to>
                                    </p:set>
                                    <p:animEffect transition="in" filter="fade">
                                      <p:cBhvr>
                                        <p:cTn id="163" dur="1000"/>
                                        <p:tgtEl>
                                          <p:spTgt spid="41"/>
                                        </p:tgtEl>
                                      </p:cBhvr>
                                    </p:animEffect>
                                  </p:childTnLst>
                                </p:cTn>
                              </p:par>
                            </p:childTnLst>
                          </p:cTn>
                        </p:par>
                        <p:par>
                          <p:cTn id="164" fill="hold" nodeType="afterGroup">
                            <p:stCondLst>
                              <p:cond delay="40000"/>
                            </p:stCondLst>
                            <p:childTnLst>
                              <p:par>
                                <p:cTn id="165" presetID="10" presetClass="entr" presetSubtype="0" fill="hold" nodeType="after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fade">
                                      <p:cBhvr>
                                        <p:cTn id="167" dur="1000"/>
                                        <p:tgtEl>
                                          <p:spTgt spid="42"/>
                                        </p:tgtEl>
                                      </p:cBhvr>
                                    </p:animEffect>
                                  </p:childTnLst>
                                </p:cTn>
                              </p:par>
                            </p:childTnLst>
                          </p:cTn>
                        </p:par>
                        <p:par>
                          <p:cTn id="168" fill="hold" nodeType="afterGroup">
                            <p:stCondLst>
                              <p:cond delay="41000"/>
                            </p:stCondLst>
                            <p:childTnLst>
                              <p:par>
                                <p:cTn id="169" presetID="10" presetClass="entr" presetSubtype="0" fill="hold" nodeType="afterEffect">
                                  <p:stCondLst>
                                    <p:cond delay="0"/>
                                  </p:stCondLst>
                                  <p:childTnLst>
                                    <p:set>
                                      <p:cBhvr>
                                        <p:cTn id="170" dur="1" fill="hold">
                                          <p:stCondLst>
                                            <p:cond delay="0"/>
                                          </p:stCondLst>
                                        </p:cTn>
                                        <p:tgtEl>
                                          <p:spTgt spid="43"/>
                                        </p:tgtEl>
                                        <p:attrNameLst>
                                          <p:attrName>style.visibility</p:attrName>
                                        </p:attrNameLst>
                                      </p:cBhvr>
                                      <p:to>
                                        <p:strVal val="visible"/>
                                      </p:to>
                                    </p:set>
                                    <p:animEffect transition="in" filter="fade">
                                      <p:cBhvr>
                                        <p:cTn id="171"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057400"/>
            <a:ext cx="7772400" cy="1470025"/>
          </a:xfrm>
        </p:spPr>
        <p:txBody>
          <a:bodyPr/>
          <a:lstStyle/>
          <a:p>
            <a:r>
              <a:rPr lang="en-US" dirty="0" smtClean="0"/>
              <a:t>Core Components</a:t>
            </a:r>
            <a:endParaRPr lang="en-US" dirty="0"/>
          </a:p>
        </p:txBody>
      </p:sp>
      <p:sp>
        <p:nvSpPr>
          <p:cNvPr id="3" name="Subtitle 2"/>
          <p:cNvSpPr>
            <a:spLocks noGrp="1"/>
          </p:cNvSpPr>
          <p:nvPr>
            <p:ph type="subTitle" idx="1"/>
          </p:nvPr>
        </p:nvSpPr>
        <p:spPr/>
        <p:txBody>
          <a:bodyPr>
            <a:noAutofit/>
          </a:bodyPr>
          <a:lstStyle/>
          <a:p>
            <a:r>
              <a:rPr lang="en-US" sz="3600" dirty="0" smtClean="0"/>
              <a:t>Competency </a:t>
            </a:r>
            <a:br>
              <a:rPr lang="en-US" sz="3600" dirty="0" smtClean="0"/>
            </a:br>
            <a:r>
              <a:rPr lang="en-US" sz="3600" dirty="0" smtClean="0"/>
              <a:t>Accuracy</a:t>
            </a:r>
          </a:p>
          <a:p>
            <a:r>
              <a:rPr lang="en-US" sz="3600" dirty="0" smtClean="0"/>
              <a:t>Communication</a:t>
            </a:r>
            <a:endParaRPr lang="en-US" sz="3600" dirty="0"/>
          </a:p>
        </p:txBody>
      </p:sp>
    </p:spTree>
    <p:extLst>
      <p:ext uri="{BB962C8B-B14F-4D97-AF65-F5344CB8AC3E}">
        <p14:creationId xmlns:p14="http://schemas.microsoft.com/office/powerpoint/2010/main" val="129408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1143000" y="274638"/>
            <a:ext cx="7543800" cy="1143000"/>
          </a:xfrm>
        </p:spPr>
        <p:txBody>
          <a:bodyPr anchor="t"/>
          <a:lstStyle/>
          <a:p>
            <a:r>
              <a:rPr lang="en-US" dirty="0">
                <a:latin typeface="Arial" charset="0"/>
              </a:rPr>
              <a:t>Five Ways To Assess Service</a:t>
            </a:r>
          </a:p>
        </p:txBody>
      </p:sp>
      <p:grpSp>
        <p:nvGrpSpPr>
          <p:cNvPr id="34818" name="Diagram 5"/>
          <p:cNvGrpSpPr>
            <a:grpSpLocks noGrp="1" noChangeAspect="1"/>
          </p:cNvGrpSpPr>
          <p:nvPr/>
        </p:nvGrpSpPr>
        <p:grpSpPr bwMode="auto">
          <a:xfrm>
            <a:off x="-1458335" y="940660"/>
            <a:ext cx="12137116" cy="5917340"/>
            <a:chOff x="288" y="735"/>
            <a:chExt cx="5184" cy="2851"/>
          </a:xfrm>
        </p:grpSpPr>
        <p:sp>
          <p:nvSpPr>
            <p:cNvPr id="34820" name="_s2052"/>
            <p:cNvSpPr>
              <a:spLocks noChangeArrowheads="1" noTextEdit="1"/>
            </p:cNvSpPr>
            <p:nvPr/>
          </p:nvSpPr>
          <p:spPr bwMode="auto">
            <a:xfrm>
              <a:off x="2146" y="937"/>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hlink"/>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lIns="0" tIns="0" rIns="0" bIns="0" anchor="ctr">
              <a:flatTx/>
            </a:bodyPr>
            <a:lstStyle/>
            <a:p>
              <a:endParaRPr lang="en-US"/>
            </a:p>
          </p:txBody>
        </p:sp>
        <p:sp>
          <p:nvSpPr>
            <p:cNvPr id="34821" name="_s2053"/>
            <p:cNvSpPr>
              <a:spLocks noChangeArrowheads="1" noTextEdit="1"/>
            </p:cNvSpPr>
            <p:nvPr/>
          </p:nvSpPr>
          <p:spPr bwMode="auto">
            <a:xfrm rot="4320000">
              <a:off x="2612" y="1275"/>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accent2"/>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2"/>
              </a:extrusionClr>
            </a:sp3d>
          </p:spPr>
          <p:txBody>
            <a:bodyPr lIns="0" tIns="0" rIns="0" bIns="0" anchor="ctr">
              <a:flatTx/>
            </a:bodyPr>
            <a:lstStyle/>
            <a:p>
              <a:endParaRPr lang="en-US"/>
            </a:p>
          </p:txBody>
        </p:sp>
        <p:sp>
          <p:nvSpPr>
            <p:cNvPr id="34822" name="_s2054"/>
            <p:cNvSpPr>
              <a:spLocks noChangeArrowheads="1" noTextEdit="1"/>
            </p:cNvSpPr>
            <p:nvPr/>
          </p:nvSpPr>
          <p:spPr bwMode="auto">
            <a:xfrm rot="8640000">
              <a:off x="2435" y="1823"/>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accent1"/>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lIns="0" tIns="0" rIns="0" bIns="0" anchor="ctr">
              <a:flatTx/>
            </a:bodyPr>
            <a:lstStyle/>
            <a:p>
              <a:endParaRPr lang="en-US"/>
            </a:p>
          </p:txBody>
        </p:sp>
        <p:sp>
          <p:nvSpPr>
            <p:cNvPr id="34823" name="_s2055"/>
            <p:cNvSpPr>
              <a:spLocks noChangeArrowheads="1" noTextEdit="1"/>
            </p:cNvSpPr>
            <p:nvPr/>
          </p:nvSpPr>
          <p:spPr bwMode="auto">
            <a:xfrm rot="-8640000">
              <a:off x="1858" y="1824"/>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folHlink"/>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lIns="0" tIns="0" rIns="0" bIns="0" anchor="ctr">
              <a:flatTx/>
            </a:bodyPr>
            <a:lstStyle/>
            <a:p>
              <a:endParaRPr lang="en-US"/>
            </a:p>
          </p:txBody>
        </p:sp>
        <p:sp>
          <p:nvSpPr>
            <p:cNvPr id="34824" name="_s2056"/>
            <p:cNvSpPr>
              <a:spLocks noChangeArrowheads="1" noTextEdit="1"/>
            </p:cNvSpPr>
            <p:nvPr/>
          </p:nvSpPr>
          <p:spPr bwMode="auto">
            <a:xfrm rot="-4320000">
              <a:off x="1680" y="1276"/>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bg2"/>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bg2"/>
              </a:extrusionClr>
            </a:sp3d>
          </p:spPr>
          <p:txBody>
            <a:bodyPr lIns="0" tIns="0" rIns="0" bIns="0" anchor="ctr">
              <a:flatTx/>
            </a:bodyPr>
            <a:lstStyle/>
            <a:p>
              <a:endParaRPr lang="en-US"/>
            </a:p>
          </p:txBody>
        </p:sp>
        <p:sp>
          <p:nvSpPr>
            <p:cNvPr id="34825" name="_s2057"/>
            <p:cNvSpPr>
              <a:spLocks noChangeArrowheads="1"/>
            </p:cNvSpPr>
            <p:nvPr/>
          </p:nvSpPr>
          <p:spPr bwMode="auto">
            <a:xfrm>
              <a:off x="3257" y="999"/>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Reliability</a:t>
              </a:r>
            </a:p>
          </p:txBody>
        </p:sp>
        <p:sp>
          <p:nvSpPr>
            <p:cNvPr id="34826" name="_s2058"/>
            <p:cNvSpPr>
              <a:spLocks noChangeArrowheads="1"/>
            </p:cNvSpPr>
            <p:nvPr/>
          </p:nvSpPr>
          <p:spPr bwMode="auto">
            <a:xfrm>
              <a:off x="3658" y="2230"/>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Responsiveness</a:t>
              </a:r>
            </a:p>
          </p:txBody>
        </p:sp>
        <p:sp>
          <p:nvSpPr>
            <p:cNvPr id="34827" name="_s2059"/>
            <p:cNvSpPr>
              <a:spLocks noChangeArrowheads="1"/>
            </p:cNvSpPr>
            <p:nvPr/>
          </p:nvSpPr>
          <p:spPr bwMode="auto">
            <a:xfrm>
              <a:off x="1962" y="1000"/>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Empathy</a:t>
              </a:r>
            </a:p>
          </p:txBody>
        </p:sp>
        <p:sp>
          <p:nvSpPr>
            <p:cNvPr id="34828" name="_s2060"/>
            <p:cNvSpPr>
              <a:spLocks noChangeArrowheads="1"/>
            </p:cNvSpPr>
            <p:nvPr/>
          </p:nvSpPr>
          <p:spPr bwMode="auto">
            <a:xfrm>
              <a:off x="1563" y="2232"/>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Assurance</a:t>
              </a:r>
            </a:p>
          </p:txBody>
        </p:sp>
        <p:sp>
          <p:nvSpPr>
            <p:cNvPr id="34829" name="_s2061"/>
            <p:cNvSpPr>
              <a:spLocks noChangeArrowheads="1"/>
            </p:cNvSpPr>
            <p:nvPr/>
          </p:nvSpPr>
          <p:spPr bwMode="auto">
            <a:xfrm>
              <a:off x="2611" y="2992"/>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Tangibles</a:t>
              </a:r>
            </a:p>
          </p:txBody>
        </p:sp>
      </p:grpSp>
      <p:sp>
        <p:nvSpPr>
          <p:cNvPr id="34819" name="AutoShape 4"/>
          <p:cNvSpPr>
            <a:spLocks noGrp="1" noChangeAspect="1" noChangeArrowheads="1" noTextEdit="1"/>
          </p:cNvSpPr>
          <p:nvPr/>
        </p:nvSpPr>
        <p:spPr bwMode="auto">
          <a:xfrm>
            <a:off x="457200" y="1166813"/>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ustDataLst>
      <p:tags r:id="rId1"/>
    </p:custDataLst>
    <p:extLst>
      <p:ext uri="{BB962C8B-B14F-4D97-AF65-F5344CB8AC3E}">
        <p14:creationId xmlns:p14="http://schemas.microsoft.com/office/powerpoint/2010/main" val="369219010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Before</a:t>
            </a:r>
            <a:endParaRPr lang="en-US" dirty="0"/>
          </a:p>
        </p:txBody>
      </p:sp>
      <p:pic>
        <p:nvPicPr>
          <p:cNvPr id="4" name="Content Placeholder 3" descr="photo before livingroom.png"/>
          <p:cNvPicPr>
            <a:picLocks noGrp="1" noChangeAspect="1"/>
          </p:cNvPicPr>
          <p:nvPr>
            <p:ph idx="1"/>
          </p:nvPr>
        </p:nvPicPr>
        <p:blipFill>
          <a:blip r:embed="rId2">
            <a:extLst>
              <a:ext uri="{28A0092B-C50C-407E-A947-70E740481C1C}">
                <a14:useLocalDpi xmlns:a14="http://schemas.microsoft.com/office/drawing/2010/main" val="0"/>
              </a:ext>
            </a:extLst>
          </a:blip>
          <a:srcRect t="12003" b="12003"/>
          <a:stretch>
            <a:fillRect/>
          </a:stretch>
        </p:blipFill>
        <p:spPr/>
      </p:pic>
    </p:spTree>
    <p:extLst>
      <p:ext uri="{BB962C8B-B14F-4D97-AF65-F5344CB8AC3E}">
        <p14:creationId xmlns:p14="http://schemas.microsoft.com/office/powerpoint/2010/main" val="272734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After….</a:t>
            </a:r>
            <a:endParaRPr lang="en-US" dirty="0"/>
          </a:p>
        </p:txBody>
      </p:sp>
      <p:pic>
        <p:nvPicPr>
          <p:cNvPr id="6" name="Content Placeholder 5" descr="photo after staging.png"/>
          <p:cNvPicPr>
            <a:picLocks noGrp="1" noChangeAspect="1"/>
          </p:cNvPicPr>
          <p:nvPr>
            <p:ph sz="half" idx="2"/>
          </p:nvPr>
        </p:nvPicPr>
        <p:blipFill>
          <a:blip r:embed="rId2">
            <a:extLst>
              <a:ext uri="{28A0092B-C50C-407E-A947-70E740481C1C}">
                <a14:useLocalDpi xmlns:a14="http://schemas.microsoft.com/office/drawing/2010/main" val="0"/>
              </a:ext>
            </a:extLst>
          </a:blip>
          <a:srcRect t="16280" b="16280"/>
          <a:stretch>
            <a:fillRect/>
          </a:stretch>
        </p:blipFill>
        <p:spPr>
          <a:xfrm>
            <a:off x="457200" y="1600200"/>
            <a:ext cx="8229600" cy="4525963"/>
          </a:xfrm>
        </p:spPr>
      </p:pic>
    </p:spTree>
    <p:extLst>
      <p:ext uri="{BB962C8B-B14F-4D97-AF65-F5344CB8AC3E}">
        <p14:creationId xmlns:p14="http://schemas.microsoft.com/office/powerpoint/2010/main" val="1564273994"/>
      </p:ext>
    </p:extLst>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manwithcomputer.jpg"/>
          <p:cNvPicPr>
            <a:picLocks noGrp="1" noChangeAspect="1"/>
          </p:cNvPicPr>
          <p:nvPr>
            <p:ph/>
          </p:nvPr>
        </p:nvPicPr>
        <p:blipFill rotWithShape="1">
          <a:blip r:embed="rId2">
            <a:extLst>
              <a:ext uri="{28A0092B-C50C-407E-A947-70E740481C1C}">
                <a14:useLocalDpi xmlns:a14="http://schemas.microsoft.com/office/drawing/2010/main" val="0"/>
              </a:ext>
            </a:extLst>
          </a:blip>
          <a:srcRect l="-15437" t="-36281" r="-20964"/>
          <a:stretch/>
        </p:blipFill>
        <p:spPr>
          <a:xfrm>
            <a:off x="0" y="-1622425"/>
            <a:ext cx="9144000" cy="8480425"/>
          </a:xfrm>
        </p:spPr>
      </p:pic>
      <p:sp>
        <p:nvSpPr>
          <p:cNvPr id="4" name="TextBox 3"/>
          <p:cNvSpPr txBox="1"/>
          <p:nvPr/>
        </p:nvSpPr>
        <p:spPr>
          <a:xfrm>
            <a:off x="1693551" y="587913"/>
            <a:ext cx="6562511" cy="523220"/>
          </a:xfrm>
          <a:prstGeom prst="rect">
            <a:avLst/>
          </a:prstGeom>
          <a:noFill/>
        </p:spPr>
        <p:txBody>
          <a:bodyPr wrap="square" rtlCol="0">
            <a:spAutoFit/>
          </a:bodyPr>
          <a:lstStyle/>
          <a:p>
            <a:r>
              <a:rPr lang="en-US" sz="2800" dirty="0" smtClean="0"/>
              <a:t>         Timely Communication</a:t>
            </a:r>
            <a:endParaRPr lang="en-US" sz="2800" dirty="0"/>
          </a:p>
        </p:txBody>
      </p:sp>
    </p:spTree>
    <p:extLst>
      <p:ext uri="{BB962C8B-B14F-4D97-AF65-F5344CB8AC3E}">
        <p14:creationId xmlns:p14="http://schemas.microsoft.com/office/powerpoint/2010/main" val="3107166821"/>
      </p:ext>
    </p:extLst>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a:xfrm>
            <a:off x="457200" y="494090"/>
            <a:ext cx="8229600" cy="1417638"/>
          </a:xfrm>
          <a:extLst/>
        </p:spPr>
        <p:txBody>
          <a:bodyPr rtlCol="0" anchor="t">
            <a:normAutofit/>
          </a:bodyPr>
          <a:lstStyle/>
          <a:p>
            <a:pPr fontAlgn="auto">
              <a:spcAft>
                <a:spcPts val="0"/>
              </a:spcAft>
              <a:defRPr/>
            </a:pPr>
            <a:r>
              <a:rPr lang="en-US" dirty="0" smtClean="0">
                <a:latin typeface="Arial" charset="0"/>
              </a:rPr>
              <a:t>How does your client want to communicate with you?</a:t>
            </a:r>
          </a:p>
        </p:txBody>
      </p:sp>
      <p:pic>
        <p:nvPicPr>
          <p:cNvPr id="59394" name="Content Placeholder 5" descr="00014502.JPG"/>
          <p:cNvPicPr>
            <a:picLocks noGrp="1" noChangeAspect="1"/>
          </p:cNvPicPr>
          <p:nvPr>
            <p:ph idx="1"/>
          </p:nvPr>
        </p:nvPicPr>
        <p:blipFill>
          <a:blip r:embed="rId2">
            <a:extLst>
              <a:ext uri="{28A0092B-C50C-407E-A947-70E740481C1C}">
                <a14:useLocalDpi xmlns:a14="http://schemas.microsoft.com/office/drawing/2010/main" val="0"/>
              </a:ext>
            </a:extLst>
          </a:blip>
          <a:srcRect t="8766" b="8766"/>
          <a:stretch>
            <a:fillRect/>
          </a:stretch>
        </p:blipFill>
        <p:spPr>
          <a:xfrm>
            <a:off x="457200" y="1911728"/>
            <a:ext cx="8229600" cy="4876800"/>
          </a:xfrm>
          <a:noFill/>
        </p:spPr>
      </p:pic>
    </p:spTree>
    <p:extLst>
      <p:ext uri="{BB962C8B-B14F-4D97-AF65-F5344CB8AC3E}">
        <p14:creationId xmlns:p14="http://schemas.microsoft.com/office/powerpoint/2010/main" val="152649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1524000" y="0"/>
            <a:ext cx="73152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50000"/>
              </a:lnSpc>
            </a:pPr>
            <a:r>
              <a:rPr lang="en-US" sz="4000" b="1" dirty="0">
                <a:latin typeface="Verdana" charset="0"/>
              </a:rPr>
              <a:t>Necessities in Communication</a:t>
            </a:r>
          </a:p>
        </p:txBody>
      </p:sp>
      <p:sp>
        <p:nvSpPr>
          <p:cNvPr id="53251" name="Rectangle 3"/>
          <p:cNvSpPr>
            <a:spLocks noChangeArrowheads="1"/>
          </p:cNvSpPr>
          <p:nvPr/>
        </p:nvSpPr>
        <p:spPr bwMode="auto">
          <a:xfrm>
            <a:off x="3243471" y="2164099"/>
            <a:ext cx="6705600" cy="2557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marL="400050" indent="-400050" algn="l">
              <a:lnSpc>
                <a:spcPct val="175000"/>
              </a:lnSpc>
              <a:buFontTx/>
              <a:buChar char="•"/>
            </a:pPr>
            <a:r>
              <a:rPr lang="en-US" sz="3200" dirty="0">
                <a:latin typeface="Verdana" charset="0"/>
              </a:rPr>
              <a:t>Conversation</a:t>
            </a:r>
          </a:p>
          <a:p>
            <a:pPr marL="400050" indent="-400050" algn="l">
              <a:lnSpc>
                <a:spcPct val="175000"/>
              </a:lnSpc>
              <a:buFontTx/>
              <a:buChar char="•"/>
            </a:pPr>
            <a:r>
              <a:rPr lang="en-US" sz="3200" dirty="0">
                <a:latin typeface="Verdana" charset="0"/>
              </a:rPr>
              <a:t>Listening</a:t>
            </a:r>
          </a:p>
          <a:p>
            <a:pPr marL="400050" indent="-400050" algn="l">
              <a:lnSpc>
                <a:spcPct val="175000"/>
              </a:lnSpc>
              <a:buFontTx/>
              <a:buChar char="•"/>
            </a:pPr>
            <a:r>
              <a:rPr lang="en-US" sz="3200" dirty="0">
                <a:latin typeface="Verdana" charset="0"/>
              </a:rPr>
              <a:t>Correspondence</a:t>
            </a:r>
          </a:p>
        </p:txBody>
      </p:sp>
      <p:pic>
        <p:nvPicPr>
          <p:cNvPr id="4" name="Picture 137" descr="MPj03853490000[1]"/>
          <p:cNvPicPr>
            <a:picLocks noGrp="1" noChangeAspect="1" noChangeArrowheads="1"/>
          </p:cNvPicPr>
          <p:nvPr>
            <p:ph/>
          </p:nvPr>
        </p:nvPicPr>
        <p:blipFill>
          <a:blip r:embed="rId4">
            <a:extLst>
              <a:ext uri="{28A0092B-C50C-407E-A947-70E740481C1C}">
                <a14:useLocalDpi xmlns:a14="http://schemas.microsoft.com/office/drawing/2010/main" val="0"/>
              </a:ext>
            </a:extLst>
          </a:blip>
          <a:srcRect t="227" b="227"/>
          <a:stretch>
            <a:fillRect/>
          </a:stretch>
        </p:blipFill>
        <p:spPr>
          <a:xfrm>
            <a:off x="3669361" y="4886178"/>
            <a:ext cx="2478055" cy="1761982"/>
          </a:xfrm>
          <a:noFill/>
          <a:ln w="38100">
            <a:solidFill>
              <a:schemeClr val="tx1"/>
            </a:solidFill>
            <a:miter lim="800000"/>
            <a:headEnd/>
            <a:tailEnd/>
          </a:ln>
        </p:spPr>
      </p:pic>
      <p:pic>
        <p:nvPicPr>
          <p:cNvPr id="5" name="Picture 14" descr="MPj0407446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79" y="2156480"/>
            <a:ext cx="2937692" cy="1957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9562905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par>
                          <p:cTn id="15" fill="hold">
                            <p:stCondLst>
                              <p:cond delay="0"/>
                            </p:stCondLst>
                            <p:childTnLst>
                              <p:par>
                                <p:cTn id="16" presetID="31" presetClass="entr" presetSubtype="0" fill="hold" nodeType="afterEffect">
                                  <p:stCondLst>
                                    <p:cond delay="0"/>
                                  </p:stCondLst>
                                  <p:iterate type="lt">
                                    <p:tmPct val="5000"/>
                                  </p:iterate>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3251">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251">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5"/>
          <p:cNvSpPr>
            <a:spLocks noGrp="1" noChangeArrowheads="1"/>
          </p:cNvSpPr>
          <p:nvPr>
            <p:ph type="title" idx="4294967295"/>
          </p:nvPr>
        </p:nvSpPr>
        <p:spPr>
          <a:xfrm>
            <a:off x="2133600" y="274638"/>
            <a:ext cx="7010400" cy="1143000"/>
          </a:xfrm>
        </p:spPr>
        <p:txBody>
          <a:bodyPr/>
          <a:lstStyle/>
          <a:p>
            <a:r>
              <a:rPr lang="en-US">
                <a:latin typeface="Arial" charset="0"/>
              </a:rPr>
              <a:t>Take a Tip from Marriott</a:t>
            </a:r>
          </a:p>
        </p:txBody>
      </p:sp>
      <p:pic>
        <p:nvPicPr>
          <p:cNvPr id="81922" name="Picture 7" descr="marr_logowithbug_114x22"/>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2209800" y="1600200"/>
            <a:ext cx="6934200" cy="868363"/>
          </a:xfrm>
          <a:noFill/>
        </p:spPr>
      </p:pic>
      <p:sp>
        <p:nvSpPr>
          <p:cNvPr id="81923" name="Text Box 8"/>
          <p:cNvSpPr txBox="1">
            <a:spLocks noChangeArrowheads="1"/>
          </p:cNvSpPr>
          <p:nvPr/>
        </p:nvSpPr>
        <p:spPr bwMode="auto">
          <a:xfrm>
            <a:off x="1447800" y="2971800"/>
            <a:ext cx="67818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buFontTx/>
              <a:buChar char="•"/>
            </a:pPr>
            <a:r>
              <a:rPr lang="en-US" sz="3200"/>
              <a:t>89% of guests with no problems ….we</a:t>
            </a:r>
            <a:r>
              <a:rPr lang="ja-JP" altLang="en-US" sz="3200"/>
              <a:t>’</a:t>
            </a:r>
            <a:r>
              <a:rPr lang="en-US" altLang="ja-JP" sz="3200"/>
              <a:t>ll be back</a:t>
            </a:r>
          </a:p>
          <a:p>
            <a:pPr algn="l" eaLnBrk="1" hangingPunct="1">
              <a:spcBef>
                <a:spcPct val="50000"/>
              </a:spcBef>
              <a:buFontTx/>
              <a:buChar char="•"/>
            </a:pPr>
            <a:r>
              <a:rPr lang="en-US" sz="3200"/>
              <a:t>69% of guests with problems not resolved…we</a:t>
            </a:r>
            <a:r>
              <a:rPr lang="ja-JP" altLang="en-US" sz="3200"/>
              <a:t>’</a:t>
            </a:r>
            <a:r>
              <a:rPr lang="en-US" altLang="ja-JP" sz="3200"/>
              <a:t>ll be back</a:t>
            </a:r>
          </a:p>
          <a:p>
            <a:pPr algn="l" eaLnBrk="1" hangingPunct="1">
              <a:spcBef>
                <a:spcPct val="50000"/>
              </a:spcBef>
              <a:buFontTx/>
              <a:buChar char="•"/>
            </a:pPr>
            <a:r>
              <a:rPr lang="en-US" sz="3200"/>
              <a:t>94% of guests with problems that were resolved…we</a:t>
            </a:r>
            <a:r>
              <a:rPr lang="ja-JP" altLang="en-US" sz="3200"/>
              <a:t>’</a:t>
            </a:r>
            <a:r>
              <a:rPr lang="en-US" altLang="ja-JP" sz="3200"/>
              <a:t>ll be back</a:t>
            </a:r>
            <a:endParaRPr lang="en-US" sz="3200"/>
          </a:p>
        </p:txBody>
      </p:sp>
    </p:spTree>
    <p:custDataLst>
      <p:tags r:id="rId1"/>
    </p:custDataLst>
    <p:extLst>
      <p:ext uri="{BB962C8B-B14F-4D97-AF65-F5344CB8AC3E}">
        <p14:creationId xmlns:p14="http://schemas.microsoft.com/office/powerpoint/2010/main" val="2531117917"/>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Pathways To Professionalism</a:t>
            </a:r>
            <a:endParaRPr lang="en-US" dirty="0"/>
          </a:p>
        </p:txBody>
      </p:sp>
      <p:pic>
        <p:nvPicPr>
          <p:cNvPr id="5" name="Picture 1" descr="NAR-1148_NAR_Pro_Brochure Cover.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0" t="4965" b="443"/>
          <a:stretch/>
        </p:blipFill>
        <p:spPr bwMode="auto">
          <a:xfrm>
            <a:off x="3581400" y="1143001"/>
            <a:ext cx="2667000" cy="576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282259" y="1998903"/>
            <a:ext cx="3057800" cy="2554545"/>
          </a:xfrm>
          <a:prstGeom prst="rect">
            <a:avLst/>
          </a:prstGeom>
          <a:noFill/>
        </p:spPr>
        <p:txBody>
          <a:bodyPr wrap="square" rtlCol="0">
            <a:spAutoFit/>
          </a:bodyPr>
          <a:lstStyle/>
          <a:p>
            <a:r>
              <a:rPr lang="en-US" sz="3200" dirty="0" smtClean="0"/>
              <a:t>Order on line at</a:t>
            </a:r>
          </a:p>
          <a:p>
            <a:r>
              <a:rPr lang="en-US" sz="3200" dirty="0" err="1" smtClean="0"/>
              <a:t>REALTOR.org</a:t>
            </a:r>
            <a:r>
              <a:rPr lang="en-US" sz="3200" dirty="0" smtClean="0"/>
              <a:t> and give to all of your buyers and sellers.</a:t>
            </a:r>
            <a:endParaRPr lang="en-US" sz="3200" dirty="0"/>
          </a:p>
        </p:txBody>
      </p:sp>
    </p:spTree>
    <p:extLst>
      <p:ext uri="{BB962C8B-B14F-4D97-AF65-F5344CB8AC3E}">
        <p14:creationId xmlns:p14="http://schemas.microsoft.com/office/powerpoint/2010/main" val="3547879223"/>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Mass Law vs. Ethics</a:t>
            </a:r>
            <a:endParaRPr lang="en-US" dirty="0"/>
          </a:p>
        </p:txBody>
      </p:sp>
      <p:sp>
        <p:nvSpPr>
          <p:cNvPr id="3" name="Content Placeholder 2"/>
          <p:cNvSpPr>
            <a:spLocks noGrp="1"/>
          </p:cNvSpPr>
          <p:nvPr>
            <p:ph idx="1"/>
          </p:nvPr>
        </p:nvSpPr>
        <p:spPr/>
        <p:txBody>
          <a:bodyPr/>
          <a:lstStyle/>
          <a:p>
            <a:r>
              <a:rPr lang="en-US" dirty="0" smtClean="0"/>
              <a:t>Law: Legal Standards generally set minimum standards of conduct.  </a:t>
            </a:r>
          </a:p>
          <a:p>
            <a:r>
              <a:rPr lang="en-US" dirty="0" smtClean="0"/>
              <a:t>Ethical Standards: encompass principles higher than the legal standards</a:t>
            </a:r>
          </a:p>
          <a:p>
            <a:pPr lvl="1"/>
            <a:r>
              <a:rPr lang="en-US" dirty="0"/>
              <a:t>Article 10 of the NAR Code of Ethics is a prime </a:t>
            </a:r>
            <a:r>
              <a:rPr lang="en-US" dirty="0" smtClean="0"/>
              <a:t>example</a:t>
            </a:r>
            <a:endParaRPr lang="en-US" dirty="0"/>
          </a:p>
          <a:p>
            <a:r>
              <a:rPr lang="en-US" dirty="0" smtClean="0"/>
              <a:t>Industry Codes: Company policies, Individual Moral Codes and License Laws</a:t>
            </a:r>
            <a:endParaRPr lang="en-US" dirty="0"/>
          </a:p>
          <a:p>
            <a:r>
              <a:rPr lang="en-US" dirty="0" smtClean="0"/>
              <a:t>Self Discipline for ethical violations: lawyers, doctors and of course REALTORS® Internally measuring the behavior</a:t>
            </a:r>
          </a:p>
          <a:p>
            <a:pPr lvl="2"/>
            <a:endParaRPr lang="en-US" dirty="0"/>
          </a:p>
          <a:p>
            <a:pPr lvl="2"/>
            <a:endParaRPr lang="en-US" dirty="0"/>
          </a:p>
        </p:txBody>
      </p:sp>
    </p:spTree>
    <p:extLst>
      <p:ext uri="{BB962C8B-B14F-4D97-AF65-F5344CB8AC3E}">
        <p14:creationId xmlns:p14="http://schemas.microsoft.com/office/powerpoint/2010/main" val="3632859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4"/>
          <p:cNvSpPr txBox="1">
            <a:spLocks noChangeArrowheads="1"/>
          </p:cNvSpPr>
          <p:nvPr/>
        </p:nvSpPr>
        <p:spPr bwMode="auto">
          <a:xfrm>
            <a:off x="0" y="0"/>
            <a:ext cx="914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endParaRPr lang="en-US" sz="1800"/>
          </a:p>
        </p:txBody>
      </p:sp>
      <p:pic>
        <p:nvPicPr>
          <p:cNvPr id="276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99865201"/>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524000" y="696913"/>
            <a:ext cx="7391400" cy="546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35000"/>
              </a:lnSpc>
            </a:pPr>
            <a:r>
              <a:rPr lang="ja-JP" altLang="en-US" sz="2800" b="1" i="1">
                <a:latin typeface="Verdana" charset="0"/>
              </a:rPr>
              <a:t>“</a:t>
            </a:r>
            <a:r>
              <a:rPr lang="en-US" altLang="ja-JP" sz="2800" b="1" i="1">
                <a:latin typeface="Verdana" charset="0"/>
              </a:rPr>
              <a:t>True ethics means </a:t>
            </a:r>
          </a:p>
          <a:p>
            <a:pPr algn="ctr">
              <a:lnSpc>
                <a:spcPct val="135000"/>
              </a:lnSpc>
            </a:pPr>
            <a:r>
              <a:rPr lang="en-US" sz="2800" b="1" i="1">
                <a:latin typeface="Verdana" charset="0"/>
              </a:rPr>
              <a:t>holding yourself  to the highest </a:t>
            </a:r>
          </a:p>
          <a:p>
            <a:pPr algn="ctr">
              <a:lnSpc>
                <a:spcPct val="135000"/>
              </a:lnSpc>
            </a:pPr>
            <a:r>
              <a:rPr lang="en-US" sz="2800" b="1" i="1">
                <a:latin typeface="Verdana" charset="0"/>
              </a:rPr>
              <a:t>level of behavior </a:t>
            </a:r>
          </a:p>
          <a:p>
            <a:pPr algn="ctr">
              <a:lnSpc>
                <a:spcPct val="135000"/>
              </a:lnSpc>
            </a:pPr>
            <a:r>
              <a:rPr lang="en-US" sz="2800" b="1" i="1">
                <a:latin typeface="Verdana" charset="0"/>
              </a:rPr>
              <a:t>because you want to—</a:t>
            </a:r>
          </a:p>
          <a:p>
            <a:pPr algn="ctr">
              <a:lnSpc>
                <a:spcPct val="135000"/>
              </a:lnSpc>
            </a:pPr>
            <a:r>
              <a:rPr lang="en-US" sz="2800" b="1" i="1">
                <a:latin typeface="Verdana" charset="0"/>
              </a:rPr>
              <a:t>not because you</a:t>
            </a:r>
            <a:r>
              <a:rPr lang="ja-JP" altLang="en-US" sz="2800" b="1" i="1">
                <a:latin typeface="Verdana" charset="0"/>
              </a:rPr>
              <a:t>’</a:t>
            </a:r>
            <a:r>
              <a:rPr lang="en-US" altLang="ja-JP" sz="2800" b="1" i="1">
                <a:latin typeface="Verdana" charset="0"/>
              </a:rPr>
              <a:t>re </a:t>
            </a:r>
          </a:p>
          <a:p>
            <a:pPr algn="ctr">
              <a:lnSpc>
                <a:spcPct val="135000"/>
              </a:lnSpc>
            </a:pPr>
            <a:r>
              <a:rPr lang="en-US" sz="2800" b="1" i="1">
                <a:latin typeface="Verdana" charset="0"/>
              </a:rPr>
              <a:t>afraid of getting caught and </a:t>
            </a:r>
          </a:p>
          <a:p>
            <a:pPr algn="ctr">
              <a:lnSpc>
                <a:spcPct val="135000"/>
              </a:lnSpc>
            </a:pPr>
            <a:r>
              <a:rPr lang="en-US" sz="2800" b="1" i="1">
                <a:latin typeface="Verdana" charset="0"/>
              </a:rPr>
              <a:t>punished for flouting </a:t>
            </a:r>
          </a:p>
          <a:p>
            <a:pPr algn="ctr">
              <a:lnSpc>
                <a:spcPct val="135000"/>
              </a:lnSpc>
            </a:pPr>
            <a:r>
              <a:rPr lang="en-US" sz="2800" b="1" i="1">
                <a:latin typeface="Verdana" charset="0"/>
              </a:rPr>
              <a:t>a specific rule.</a:t>
            </a:r>
            <a:r>
              <a:rPr lang="ja-JP" altLang="en-US" sz="2800" b="1" i="1">
                <a:latin typeface="Verdana" charset="0"/>
              </a:rPr>
              <a:t>”</a:t>
            </a:r>
            <a:endParaRPr lang="en-US" altLang="ja-JP" sz="2800" b="1" i="1">
              <a:latin typeface="Verdana" charset="0"/>
            </a:endParaRPr>
          </a:p>
          <a:p>
            <a:r>
              <a:rPr lang="en-US" sz="2400" b="1" i="1">
                <a:latin typeface="Georgia" charset="0"/>
              </a:rPr>
              <a:t> 	</a:t>
            </a:r>
            <a:r>
              <a:rPr lang="en-US" sz="1600" i="1">
                <a:latin typeface="Verdana" charset="0"/>
              </a:rPr>
              <a:t>~Peggy and Peter Post</a:t>
            </a:r>
          </a:p>
          <a:p>
            <a:r>
              <a:rPr lang="en-US" sz="1600" i="1">
                <a:latin typeface="Verdana" charset="0"/>
              </a:rPr>
              <a:t>	</a:t>
            </a:r>
            <a:r>
              <a:rPr lang="en-US" sz="1600" i="1" u="sng">
                <a:latin typeface="Verdana" charset="0"/>
              </a:rPr>
              <a:t>The Etiquette Advantage in Business</a:t>
            </a:r>
            <a:endParaRPr lang="en-US" sz="1600">
              <a:latin typeface="Verdana" charset="0"/>
            </a:endParaRPr>
          </a:p>
          <a:p>
            <a:r>
              <a:rPr lang="en-US" sz="1600" b="1">
                <a:latin typeface="Verdana" charset="0"/>
              </a:rPr>
              <a:t> </a:t>
            </a:r>
          </a:p>
        </p:txBody>
      </p:sp>
    </p:spTree>
    <p:custDataLst>
      <p:tags r:id="rId1"/>
    </p:custDataLst>
    <p:extLst>
      <p:ext uri="{BB962C8B-B14F-4D97-AF65-F5344CB8AC3E}">
        <p14:creationId xmlns:p14="http://schemas.microsoft.com/office/powerpoint/2010/main" val="307581715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anim calcmode="lin" valueType="num">
                                      <p:cBhvr>
                                        <p:cTn id="8" dur="2000" fill="hold"/>
                                        <p:tgtEl>
                                          <p:spTgt spid="16386"/>
                                        </p:tgtEl>
                                        <p:attrNameLst>
                                          <p:attrName>ppt_x</p:attrName>
                                        </p:attrNameLst>
                                      </p:cBhvr>
                                      <p:tavLst>
                                        <p:tav tm="0">
                                          <p:val>
                                            <p:strVal val="#ppt_x"/>
                                          </p:val>
                                        </p:tav>
                                        <p:tav tm="100000">
                                          <p:val>
                                            <p:strVal val="#ppt_x"/>
                                          </p:val>
                                        </p:tav>
                                      </p:tavLst>
                                    </p:anim>
                                    <p:anim calcmode="lin" valueType="num">
                                      <p:cBhvr>
                                        <p:cTn id="9" dur="2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1</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3200" dirty="0"/>
              <a:t>When representing a buyer, seller, landlord, tenant, or other client as an agent, </a:t>
            </a:r>
            <a:r>
              <a:rPr lang="en-US" sz="3200" cap="small" dirty="0"/>
              <a:t>Realtors</a:t>
            </a:r>
            <a:r>
              <a:rPr lang="en-US" sz="3200" baseline="30000" dirty="0"/>
              <a:t>®</a:t>
            </a:r>
            <a:r>
              <a:rPr lang="en-US" sz="3200" dirty="0"/>
              <a:t> pledge themselves to protect and promote the interests of their client. This obligation to the client is primary, but it does not relieve </a:t>
            </a:r>
            <a:r>
              <a:rPr lang="en-US" sz="3200" cap="small" dirty="0"/>
              <a:t>Realtors</a:t>
            </a:r>
            <a:r>
              <a:rPr lang="en-US" sz="3200" baseline="30000" dirty="0"/>
              <a:t>®</a:t>
            </a:r>
            <a:r>
              <a:rPr lang="en-US" sz="3200" dirty="0"/>
              <a:t> of their obligation to treat all parties honestly. When serving a buyer, seller, landlord, tenant or other party in a non-agency capacity, </a:t>
            </a:r>
            <a:r>
              <a:rPr lang="en-US" sz="3200" cap="small" dirty="0"/>
              <a:t>Realtors</a:t>
            </a:r>
            <a:r>
              <a:rPr lang="en-US" sz="3200" baseline="30000" dirty="0"/>
              <a:t>®</a:t>
            </a:r>
            <a:r>
              <a:rPr lang="en-US" sz="3200" dirty="0"/>
              <a:t> remain obligated to treat all parties honestly. </a:t>
            </a:r>
            <a:r>
              <a:rPr lang="en-US" sz="3200" i="1" dirty="0"/>
              <a:t>(Amended 1/01)</a:t>
            </a:r>
            <a:endParaRPr lang="en-US" sz="3200" dirty="0"/>
          </a:p>
          <a:p>
            <a:pPr marL="0" indent="0">
              <a:buNone/>
            </a:pPr>
            <a:endParaRPr lang="en-US" dirty="0"/>
          </a:p>
        </p:txBody>
      </p:sp>
    </p:spTree>
    <p:extLst>
      <p:ext uri="{BB962C8B-B14F-4D97-AF65-F5344CB8AC3E}">
        <p14:creationId xmlns:p14="http://schemas.microsoft.com/office/powerpoint/2010/main" val="6106481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81592"/>
            <a:ext cx="9144001" cy="6476407"/>
          </a:xfrm>
          <a:prstGeom prst="rect">
            <a:avLst/>
          </a:prstGeom>
        </p:spPr>
      </p:pic>
    </p:spTree>
    <p:extLst>
      <p:ext uri="{BB962C8B-B14F-4D97-AF65-F5344CB8AC3E}">
        <p14:creationId xmlns:p14="http://schemas.microsoft.com/office/powerpoint/2010/main" val="1132748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9</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cap="small" dirty="0"/>
              <a:t>R</a:t>
            </a:r>
            <a:r>
              <a:rPr lang="en-US" sz="3200" cap="small" dirty="0"/>
              <a:t>ealtors</a:t>
            </a:r>
            <a:r>
              <a:rPr lang="en-US" sz="3200" baseline="30000" dirty="0"/>
              <a:t>®</a:t>
            </a:r>
            <a:r>
              <a:rPr lang="en-US" sz="3200" dirty="0"/>
              <a:t>, for the protection of all parties, shall assure whenever possible that all agreements related to real estate transactions including, but not limited to, listing and representation agreements, purchase contracts, and leases are in writing in clear and understandable language expressing the specific terms, conditions, obligations and commitments of the parties. A copy of each agreement shall be furnished to each party to such agreements upon their signing or initialing. </a:t>
            </a:r>
            <a:r>
              <a:rPr lang="en-US" sz="3200" i="1" dirty="0"/>
              <a:t>(Amended 1/04)</a:t>
            </a:r>
            <a:endParaRPr lang="en-US" sz="3200" dirty="0"/>
          </a:p>
          <a:p>
            <a:pPr marL="0" indent="0">
              <a:buNone/>
            </a:pPr>
            <a:endParaRPr lang="en-US" dirty="0"/>
          </a:p>
        </p:txBody>
      </p:sp>
    </p:spTree>
    <p:extLst>
      <p:ext uri="{BB962C8B-B14F-4D97-AF65-F5344CB8AC3E}">
        <p14:creationId xmlns:p14="http://schemas.microsoft.com/office/powerpoint/2010/main" val="3048283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93847"/>
            <a:ext cx="9144000" cy="6364153"/>
          </a:xfrm>
        </p:spPr>
        <p:txBody>
          <a:bodyPr>
            <a:normAutofit/>
          </a:bodyPr>
          <a:lstStyle/>
          <a:p>
            <a:pPr marL="0" indent="0">
              <a:buNone/>
            </a:pPr>
            <a:r>
              <a:rPr lang="en-US" sz="4400" b="1" dirty="0"/>
              <a:t>Article 16</a:t>
            </a:r>
          </a:p>
          <a:p>
            <a:pPr marL="0" indent="0">
              <a:buNone/>
            </a:pPr>
            <a:r>
              <a:rPr lang="en-US" sz="4400" cap="small" dirty="0" smtClean="0"/>
              <a:t>Realtors</a:t>
            </a:r>
            <a:r>
              <a:rPr lang="en-US" sz="4400" baseline="30000" dirty="0" smtClean="0"/>
              <a:t>®</a:t>
            </a:r>
            <a:r>
              <a:rPr lang="en-US" sz="4400" dirty="0" smtClean="0"/>
              <a:t> shall not engage in any practice or take any action inconsistent with exclusive representation or exclusive brokerage relationship agreements that other </a:t>
            </a:r>
            <a:r>
              <a:rPr lang="en-US" sz="4400" cap="small" dirty="0" smtClean="0"/>
              <a:t>Realtors</a:t>
            </a:r>
            <a:r>
              <a:rPr lang="en-US" sz="4400" baseline="30000" dirty="0" smtClean="0"/>
              <a:t>®</a:t>
            </a:r>
            <a:r>
              <a:rPr lang="en-US" sz="4400" dirty="0" smtClean="0"/>
              <a:t> have with clients. (Amended 1/04)</a:t>
            </a:r>
          </a:p>
          <a:p>
            <a:endParaRPr lang="en-US" dirty="0"/>
          </a:p>
        </p:txBody>
      </p:sp>
    </p:spTree>
    <p:extLst>
      <p:ext uri="{BB962C8B-B14F-4D97-AF65-F5344CB8AC3E}">
        <p14:creationId xmlns:p14="http://schemas.microsoft.com/office/powerpoint/2010/main" val="151087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12.56.27 PM.png"/>
          <p:cNvPicPr>
            <a:picLocks noGrp="1" noChangeAspect="1"/>
          </p:cNvPicPr>
          <p:nvPr>
            <p:ph idx="1"/>
          </p:nvPr>
        </p:nvPicPr>
        <p:blipFill>
          <a:blip r:embed="rId2">
            <a:extLst>
              <a:ext uri="{28A0092B-C50C-407E-A947-70E740481C1C}">
                <a14:useLocalDpi xmlns:a14="http://schemas.microsoft.com/office/drawing/2010/main" val="0"/>
              </a:ext>
            </a:extLst>
          </a:blip>
          <a:srcRect l="8040" r="8040"/>
          <a:stretch>
            <a:fillRect/>
          </a:stretch>
        </p:blipFill>
        <p:spPr>
          <a:xfrm>
            <a:off x="0" y="0"/>
            <a:ext cx="9144000" cy="5132388"/>
          </a:xfrm>
        </p:spPr>
      </p:pic>
      <p:pic>
        <p:nvPicPr>
          <p:cNvPr id="5" name="Picture 4" descr="Screen shot 2014-09-22 at 12.56.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9343"/>
            <a:ext cx="9144000" cy="3518657"/>
          </a:xfrm>
          <a:prstGeom prst="rect">
            <a:avLst/>
          </a:prstGeom>
        </p:spPr>
      </p:pic>
    </p:spTree>
    <p:extLst>
      <p:ext uri="{BB962C8B-B14F-4D97-AF65-F5344CB8AC3E}">
        <p14:creationId xmlns:p14="http://schemas.microsoft.com/office/powerpoint/2010/main" val="235599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4"/>
          <p:cNvSpPr txBox="1">
            <a:spLocks noChangeArrowheads="1"/>
          </p:cNvSpPr>
          <p:nvPr/>
        </p:nvSpPr>
        <p:spPr bwMode="auto">
          <a:xfrm>
            <a:off x="1676400" y="609600"/>
            <a:ext cx="7010400" cy="538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25000"/>
              </a:lnSpc>
            </a:pPr>
            <a:r>
              <a:rPr lang="ja-JP" altLang="en-US" sz="2800" b="1" i="1">
                <a:latin typeface="Verdana" charset="0"/>
              </a:rPr>
              <a:t>“</a:t>
            </a:r>
            <a:r>
              <a:rPr lang="en-US" altLang="ja-JP" sz="2800" b="1" i="1">
                <a:latin typeface="Verdana" charset="0"/>
              </a:rPr>
              <a:t>Diplomacy is an excellent approach to helping any situation that involves behavioral issues.  Avoid using blaming words… focus on being helpful instead of harmful.  It is not necessarily what you say, but what words you choose to say it with when dealing with a difficult situation.</a:t>
            </a:r>
            <a:r>
              <a:rPr lang="ja-JP" altLang="en-US" sz="2800" b="1" i="1">
                <a:latin typeface="Verdana" charset="0"/>
              </a:rPr>
              <a:t>”</a:t>
            </a:r>
            <a:r>
              <a:rPr lang="en-US" altLang="ja-JP" sz="2800" b="1" i="1">
                <a:latin typeface="Verdana" charset="0"/>
              </a:rPr>
              <a:t>  </a:t>
            </a:r>
          </a:p>
          <a:p>
            <a:pPr eaLnBrk="1" hangingPunct="1">
              <a:lnSpc>
                <a:spcPct val="115000"/>
              </a:lnSpc>
            </a:pPr>
            <a:endParaRPr lang="en-US" sz="1200" b="1" i="1">
              <a:latin typeface="Verdana" charset="0"/>
            </a:endParaRPr>
          </a:p>
          <a:p>
            <a:pPr eaLnBrk="1" hangingPunct="1">
              <a:lnSpc>
                <a:spcPct val="115000"/>
              </a:lnSpc>
            </a:pPr>
            <a:r>
              <a:rPr lang="en-US" sz="1600" i="1">
                <a:latin typeface="Verdana" charset="0"/>
              </a:rPr>
              <a:t>~Gloria Peterson</a:t>
            </a:r>
          </a:p>
        </p:txBody>
      </p:sp>
    </p:spTree>
    <p:custDataLst>
      <p:tags r:id="rId1"/>
    </p:custDataLst>
    <p:extLst>
      <p:ext uri="{BB962C8B-B14F-4D97-AF65-F5344CB8AC3E}">
        <p14:creationId xmlns:p14="http://schemas.microsoft.com/office/powerpoint/2010/main" val="1934813188"/>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4"/>
          <p:cNvSpPr>
            <a:spLocks noChangeArrowheads="1"/>
          </p:cNvSpPr>
          <p:nvPr/>
        </p:nvSpPr>
        <p:spPr bwMode="auto">
          <a:xfrm>
            <a:off x="1524000" y="381000"/>
            <a:ext cx="7239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n-US" sz="4000" b="1">
                <a:solidFill>
                  <a:schemeClr val="tx2"/>
                </a:solidFill>
                <a:latin typeface="Verdana" charset="0"/>
              </a:rPr>
              <a:t>Handling Criticism</a:t>
            </a:r>
          </a:p>
        </p:txBody>
      </p:sp>
      <p:pic>
        <p:nvPicPr>
          <p:cNvPr id="156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5037138" cy="3355975"/>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 name="Picture 4" descr="iStock_000001674664Smallangry wo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447800" y="1295400"/>
            <a:ext cx="6867525" cy="4570413"/>
          </a:xfrm>
          <a:prstGeom prst="rect">
            <a:avLst/>
          </a:prstGeom>
          <a:noFill/>
        </p:spPr>
      </p:pic>
    </p:spTree>
    <p:custDataLst>
      <p:tags r:id="rId1"/>
    </p:custDataLst>
    <p:extLst>
      <p:ext uri="{BB962C8B-B14F-4D97-AF65-F5344CB8AC3E}">
        <p14:creationId xmlns:p14="http://schemas.microsoft.com/office/powerpoint/2010/main" val="2151823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156677"/>
                                        </p:tgtEl>
                                        <p:attrNameLst>
                                          <p:attrName>style.visibility</p:attrName>
                                        </p:attrNameLst>
                                      </p:cBhvr>
                                      <p:to>
                                        <p:strVal val="visible"/>
                                      </p:to>
                                    </p:set>
                                    <p:anim calcmode="lin" valueType="num">
                                      <p:cBhvr>
                                        <p:cTn id="7" dur="1000" fill="hold"/>
                                        <p:tgtEl>
                                          <p:spTgt spid="156677"/>
                                        </p:tgtEl>
                                        <p:attrNameLst>
                                          <p:attrName>ppt_w</p:attrName>
                                        </p:attrNameLst>
                                      </p:cBhvr>
                                      <p:tavLst>
                                        <p:tav tm="0">
                                          <p:val>
                                            <p:fltVal val="0"/>
                                          </p:val>
                                        </p:tav>
                                        <p:tav tm="100000">
                                          <p:val>
                                            <p:strVal val="#ppt_w"/>
                                          </p:val>
                                        </p:tav>
                                      </p:tavLst>
                                    </p:anim>
                                    <p:anim calcmode="lin" valueType="num">
                                      <p:cBhvr>
                                        <p:cTn id="8" dur="1000" fill="hold"/>
                                        <p:tgtEl>
                                          <p:spTgt spid="156677"/>
                                        </p:tgtEl>
                                        <p:attrNameLst>
                                          <p:attrName>ppt_h</p:attrName>
                                        </p:attrNameLst>
                                      </p:cBhvr>
                                      <p:tavLst>
                                        <p:tav tm="0">
                                          <p:val>
                                            <p:fltVal val="0"/>
                                          </p:val>
                                        </p:tav>
                                        <p:tav tm="100000">
                                          <p:val>
                                            <p:strVal val="#ppt_h"/>
                                          </p:val>
                                        </p:tav>
                                      </p:tavLst>
                                    </p:anim>
                                    <p:anim calcmode="lin" valueType="num">
                                      <p:cBhvr>
                                        <p:cTn id="9" dur="1000" fill="hold"/>
                                        <p:tgtEl>
                                          <p:spTgt spid="156677"/>
                                        </p:tgtEl>
                                        <p:attrNameLst>
                                          <p:attrName>style.rotation</p:attrName>
                                        </p:attrNameLst>
                                      </p:cBhvr>
                                      <p:tavLst>
                                        <p:tav tm="0">
                                          <p:val>
                                            <p:fltVal val="90"/>
                                          </p:val>
                                        </p:tav>
                                        <p:tav tm="100000">
                                          <p:val>
                                            <p:fltVal val="0"/>
                                          </p:val>
                                        </p:tav>
                                      </p:tavLst>
                                    </p:anim>
                                    <p:animEffect transition="in" filter="fade">
                                      <p:cBhvr>
                                        <p:cTn id="10" dur="1000"/>
                                        <p:tgtEl>
                                          <p:spTgt spid="15667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p:nvPr>
        </p:nvSpPr>
        <p:spPr>
          <a:xfrm>
            <a:off x="0" y="274638"/>
            <a:ext cx="9144000" cy="6354762"/>
          </a:xfrm>
        </p:spPr>
        <p:txBody>
          <a:bodyPr>
            <a:normAutofit fontScale="77500" lnSpcReduction="20000"/>
          </a:bodyPr>
          <a:lstStyle/>
          <a:p>
            <a:pPr marL="0" indent="0">
              <a:buNone/>
            </a:pPr>
            <a:endParaRPr lang="en-US" sz="4400" b="1" dirty="0" smtClean="0"/>
          </a:p>
          <a:p>
            <a:pPr marL="0" indent="0">
              <a:buNone/>
            </a:pPr>
            <a:r>
              <a:rPr lang="en-US" sz="4400" b="1" dirty="0" smtClean="0"/>
              <a:t>Article 12</a:t>
            </a:r>
          </a:p>
          <a:p>
            <a:pPr marL="0" indent="0">
              <a:buNone/>
            </a:pPr>
            <a:endParaRPr lang="en-US" sz="4400" dirty="0"/>
          </a:p>
          <a:p>
            <a:pPr marL="0" indent="0">
              <a:buNone/>
            </a:pPr>
            <a:r>
              <a:rPr lang="en-US" sz="4400" cap="small" dirty="0"/>
              <a:t>Realtors</a:t>
            </a:r>
            <a:r>
              <a:rPr lang="en-US" sz="4400" cap="small" baseline="30000" dirty="0"/>
              <a:t>®</a:t>
            </a:r>
            <a:r>
              <a:rPr lang="en-US" sz="4400" cap="small" dirty="0"/>
              <a:t> </a:t>
            </a:r>
            <a:r>
              <a:rPr lang="en-US" sz="4400" dirty="0"/>
              <a:t>shall be honest and truthful in their real estate communications and shall present a true picture in their advertising, marketing, and other representations. </a:t>
            </a:r>
            <a:r>
              <a:rPr lang="en-US" sz="4400" cap="small" dirty="0"/>
              <a:t>Realtors</a:t>
            </a:r>
            <a:r>
              <a:rPr lang="en-US" sz="4400" cap="small" baseline="30000" dirty="0"/>
              <a:t>® </a:t>
            </a:r>
            <a:r>
              <a:rPr lang="en-US" sz="4400" dirty="0"/>
              <a:t>shall ensure that their status as real estate professionals is readily apparent in their advertising, marketing, and other representations, and that the recipients of all real estate communications are, or have been, notified that those communications are from a real estate professional.</a:t>
            </a:r>
            <a:r>
              <a:rPr lang="en-US" sz="4400" cap="small" dirty="0"/>
              <a:t> </a:t>
            </a:r>
            <a:r>
              <a:rPr lang="en-US" sz="4400" i="1" cap="small" dirty="0"/>
              <a:t>(</a:t>
            </a:r>
            <a:r>
              <a:rPr lang="en-US" sz="4400" i="1" dirty="0"/>
              <a:t>Amended 1/08)</a:t>
            </a:r>
            <a:endParaRPr lang="en-US" sz="4400" dirty="0"/>
          </a:p>
          <a:p>
            <a:pPr marL="0" indent="0">
              <a:buNone/>
            </a:pPr>
            <a:endParaRPr lang="en-US" dirty="0"/>
          </a:p>
        </p:txBody>
      </p:sp>
    </p:spTree>
    <p:extLst>
      <p:ext uri="{BB962C8B-B14F-4D97-AF65-F5344CB8AC3E}">
        <p14:creationId xmlns:p14="http://schemas.microsoft.com/office/powerpoint/2010/main" val="3497036569"/>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Moral Character:  (254 CMR 2.0)</a:t>
            </a:r>
            <a:endParaRPr lang="en-US" dirty="0"/>
          </a:p>
        </p:txBody>
      </p:sp>
      <p:sp>
        <p:nvSpPr>
          <p:cNvPr id="3" name="Content Placeholder 2"/>
          <p:cNvSpPr>
            <a:spLocks noGrp="1"/>
          </p:cNvSpPr>
          <p:nvPr>
            <p:ph idx="1"/>
          </p:nvPr>
        </p:nvSpPr>
        <p:spPr/>
        <p:txBody>
          <a:bodyPr/>
          <a:lstStyle/>
          <a:p>
            <a:r>
              <a:rPr lang="en-US" dirty="0" smtClean="0"/>
              <a:t>Each individual seeking a real estate license shall furnish evidence of good moral character</a:t>
            </a:r>
          </a:p>
          <a:p>
            <a:endParaRPr lang="en-US" dirty="0"/>
          </a:p>
          <a:p>
            <a:r>
              <a:rPr lang="en-US" dirty="0" smtClean="0"/>
              <a:t>Applications for license shall include recommendations f REPUTABLE citizens, not related to the applicant, who reside in or have their place of business in Massachusetts</a:t>
            </a:r>
          </a:p>
          <a:p>
            <a:endParaRPr lang="en-US" dirty="0"/>
          </a:p>
          <a:p>
            <a:r>
              <a:rPr lang="en-US" dirty="0" smtClean="0"/>
              <a:t>Each recommendation shall certify that the individual bears a good reputation for HONESTY and fair dealing and shall recommend that a license be grated to such individual</a:t>
            </a:r>
            <a:endParaRPr lang="en-US" dirty="0"/>
          </a:p>
        </p:txBody>
      </p:sp>
    </p:spTree>
    <p:extLst>
      <p:ext uri="{BB962C8B-B14F-4D97-AF65-F5344CB8AC3E}">
        <p14:creationId xmlns:p14="http://schemas.microsoft.com/office/powerpoint/2010/main" val="3527382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Garamond" charset="0"/>
                <a:ea typeface="ＭＳ Ｐゴシック" charset="0"/>
                <a:cs typeface="ＭＳ Ｐゴシック" charset="0"/>
              </a:rPr>
              <a:t>Inducing for business:</a:t>
            </a:r>
          </a:p>
        </p:txBody>
      </p:sp>
      <p:sp>
        <p:nvSpPr>
          <p:cNvPr id="46082"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460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37088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8448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376263"/>
            <a:ext cx="8961708" cy="2798465"/>
          </a:xfrm>
          <a:prstGeom prst="rect">
            <a:avLst/>
          </a:prstGeom>
        </p:spPr>
      </p:pic>
      <p:pic>
        <p:nvPicPr>
          <p:cNvPr id="3" name="Picture 2" descr="Bad looking for buyer rep Aust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262"/>
            <a:ext cx="9143999" cy="6184841"/>
          </a:xfrm>
          <a:prstGeom prst="rect">
            <a:avLst/>
          </a:prstGeom>
        </p:spPr>
      </p:pic>
    </p:spTree>
    <p:extLst>
      <p:ext uri="{BB962C8B-B14F-4D97-AF65-F5344CB8AC3E}">
        <p14:creationId xmlns:p14="http://schemas.microsoft.com/office/powerpoint/2010/main" val="228752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rect Sam Milel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2938"/>
            <a:ext cx="8820579" cy="6475062"/>
          </a:xfrm>
          <a:prstGeom prst="rect">
            <a:avLst/>
          </a:prstGeom>
        </p:spPr>
      </p:pic>
    </p:spTree>
    <p:extLst>
      <p:ext uri="{BB962C8B-B14F-4D97-AF65-F5344CB8AC3E}">
        <p14:creationId xmlns:p14="http://schemas.microsoft.com/office/powerpoint/2010/main" val="3408413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5" descr="Screen shot 2014-08-25 at 4.50.0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86470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15" descr="photoshop-house-1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4038600" cy="268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9" name="Picture 11" descr="Edit Home Pictures On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3581400"/>
            <a:ext cx="1943100" cy="260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Rectangle 6"/>
          <p:cNvSpPr>
            <a:spLocks noGrp="1" noChangeArrowheads="1"/>
          </p:cNvSpPr>
          <p:nvPr>
            <p:ph type="body" sz="half" idx="2"/>
          </p:nvPr>
        </p:nvSpPr>
        <p:spPr>
          <a:xfrm>
            <a:off x="304800" y="457200"/>
            <a:ext cx="8458200" cy="1143000"/>
          </a:xfrm>
        </p:spPr>
        <p:txBody>
          <a:bodyPr/>
          <a:lstStyle/>
          <a:p>
            <a:pPr algn="ctr" eaLnBrk="1" hangingPunct="1">
              <a:lnSpc>
                <a:spcPct val="90000"/>
              </a:lnSpc>
              <a:buFont typeface="Wingdings" charset="0"/>
              <a:buNone/>
            </a:pPr>
            <a:r>
              <a:rPr lang="en-US" sz="4400" b="1">
                <a:solidFill>
                  <a:schemeClr val="tx2"/>
                </a:solidFill>
                <a:latin typeface="Garamond" charset="0"/>
                <a:ea typeface="ＭＳ Ｐゴシック" charset="0"/>
                <a:cs typeface="ＭＳ Ｐゴシック" charset="0"/>
              </a:rPr>
              <a:t>SOP:12-8</a:t>
            </a:r>
          </a:p>
          <a:p>
            <a:pPr algn="ctr" eaLnBrk="1" hangingPunct="1">
              <a:lnSpc>
                <a:spcPct val="90000"/>
              </a:lnSpc>
              <a:buFont typeface="Wingdings" charset="0"/>
              <a:buNone/>
            </a:pPr>
            <a:r>
              <a:rPr lang="ja-JP" altLang="en-US" sz="2400">
                <a:latin typeface="Tahoma" charset="0"/>
                <a:ea typeface="ＭＳ Ｐゴシック" charset="0"/>
                <a:cs typeface="ＭＳ Ｐゴシック" charset="0"/>
              </a:rPr>
              <a:t>“</a:t>
            </a:r>
            <a:r>
              <a:rPr lang="en-US" altLang="ja-JP" sz="2400">
                <a:latin typeface="Tahoma" charset="0"/>
                <a:ea typeface="ＭＳ Ｐゴシック" charset="0"/>
                <a:cs typeface="ＭＳ Ｐゴシック" charset="0"/>
              </a:rPr>
              <a:t>Obligation to present a true picture!</a:t>
            </a:r>
            <a:r>
              <a:rPr lang="ja-JP" altLang="en-US" sz="2400">
                <a:latin typeface="Tahoma" charset="0"/>
                <a:ea typeface="ＭＳ Ｐゴシック" charset="0"/>
                <a:cs typeface="ＭＳ Ｐゴシック" charset="0"/>
              </a:rPr>
              <a:t>”</a:t>
            </a:r>
            <a:endParaRPr lang="en-US" sz="2400">
              <a:latin typeface="Tahoma" charset="0"/>
              <a:ea typeface="ＭＳ Ｐゴシック" charset="0"/>
              <a:cs typeface="ＭＳ Ｐゴシック" charset="0"/>
            </a:endParaRPr>
          </a:p>
        </p:txBody>
      </p:sp>
      <p:sp>
        <p:nvSpPr>
          <p:cNvPr id="63492" name="Rectangle 13"/>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spAutoFit/>
          </a:bodyPr>
          <a:lstStyle/>
          <a:p>
            <a:endParaRPr lang="en-US"/>
          </a:p>
        </p:txBody>
      </p:sp>
      <p:pic>
        <p:nvPicPr>
          <p:cNvPr id="63493" name="Picture 14" descr="photoshop-house-2v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524000"/>
            <a:ext cx="4038600" cy="268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4" name="Rectangle 4"/>
          <p:cNvSpPr>
            <a:spLocks noGrp="1" noChangeArrowheads="1"/>
          </p:cNvSpPr>
          <p:nvPr>
            <p:ph type="title"/>
          </p:nvPr>
        </p:nvSpPr>
        <p:spPr>
          <a:xfrm>
            <a:off x="1981200" y="6096000"/>
            <a:ext cx="8001000" cy="914400"/>
          </a:xfrm>
        </p:spPr>
        <p:txBody>
          <a:bodyPr/>
          <a:lstStyle/>
          <a:p>
            <a:pPr eaLnBrk="1" hangingPunct="1"/>
            <a:r>
              <a:rPr lang="en-US">
                <a:solidFill>
                  <a:schemeClr val="tx1"/>
                </a:solidFill>
                <a:latin typeface="Garamond" charset="0"/>
                <a:ea typeface="ＭＳ Ｐゴシック" charset="0"/>
                <a:cs typeface="ＭＳ Ｐゴシック" charset="0"/>
              </a:rPr>
              <a:t>The fore fathers never dreamed…</a:t>
            </a:r>
          </a:p>
        </p:txBody>
      </p:sp>
      <p:pic>
        <p:nvPicPr>
          <p:cNvPr id="63495" name="Picture 9" descr="Edit Home Pictur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505200"/>
            <a:ext cx="193675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879595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nodeType="clickEffect">
                                  <p:stCondLst>
                                    <p:cond delay="0"/>
                                  </p:stCondLst>
                                  <p:childTnLst>
                                    <p:animMotion origin="layout" path="M 3.33333E-6 2.44218E-6 L 0.42916 0.28191 " pathEditMode="relative" rAng="0" ptsTypes="AA">
                                      <p:cBhvr>
                                        <p:cTn id="6" dur="2000" fill="hold"/>
                                        <p:tgtEl>
                                          <p:spTgt spid="12293"/>
                                        </p:tgtEl>
                                        <p:attrNameLst>
                                          <p:attrName>ppt_x</p:attrName>
                                          <p:attrName>ppt_y</p:attrName>
                                        </p:attrNameLst>
                                      </p:cBhvr>
                                      <p:rCtr x="21458" y="14084"/>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56" presetClass="path" presetSubtype="0" accel="50000" decel="50000" fill="hold" nodeType="clickEffect">
                                  <p:stCondLst>
                                    <p:cond delay="0"/>
                                  </p:stCondLst>
                                  <p:childTnLst>
                                    <p:animMotion origin="layout" path="M 0 4.44444E-6 L 0.59375 -0.34514 " pathEditMode="relative" rAng="0" ptsTypes="AA">
                                      <p:cBhvr>
                                        <p:cTn id="10" dur="2000" fill="hold"/>
                                        <p:tgtEl>
                                          <p:spTgt spid="12299"/>
                                        </p:tgtEl>
                                        <p:attrNameLst>
                                          <p:attrName>ppt_x</p:attrName>
                                          <p:attrName>ppt_y</p:attrName>
                                        </p:attrNameLst>
                                      </p:cBhvr>
                                      <p:rCtr x="29688" y="-17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419100"/>
            <a:ext cx="6134100" cy="601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32023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2819400" y="457200"/>
            <a:ext cx="2819400" cy="1139825"/>
          </a:xfrm>
        </p:spPr>
        <p:txBody>
          <a:bodyPr/>
          <a:lstStyle/>
          <a:p>
            <a:pPr eaLnBrk="1" hangingPunct="1"/>
            <a:r>
              <a:rPr lang="en-US" b="1">
                <a:latin typeface="Garamond" charset="0"/>
                <a:ea typeface="ＭＳ Ｐゴシック" charset="0"/>
                <a:cs typeface="ＭＳ Ｐゴシック" charset="0"/>
              </a:rPr>
              <a:t>SOP 12-13</a:t>
            </a:r>
          </a:p>
        </p:txBody>
      </p:sp>
      <p:sp>
        <p:nvSpPr>
          <p:cNvPr id="98306" name="Rectangle 3"/>
          <p:cNvSpPr>
            <a:spLocks noGrp="1" noChangeArrowheads="1"/>
          </p:cNvSpPr>
          <p:nvPr>
            <p:ph type="body" idx="1"/>
          </p:nvPr>
        </p:nvSpPr>
        <p:spPr>
          <a:xfrm>
            <a:off x="457200" y="1295400"/>
            <a:ext cx="8229600" cy="4876800"/>
          </a:xfrm>
        </p:spPr>
        <p:txBody>
          <a:bodyPr>
            <a:normAutofit/>
          </a:bodyPr>
          <a:lstStyle/>
          <a:p>
            <a:pPr eaLnBrk="1" hangingPunct="1">
              <a:buFont typeface="Wingdings" charset="0"/>
              <a:buNone/>
            </a:pPr>
            <a:r>
              <a:rPr lang="en-US" dirty="0">
                <a:latin typeface="Arial" charset="0"/>
                <a:ea typeface="ＭＳ Ｐゴシック" charset="0"/>
                <a:cs typeface="ＭＳ Ｐゴシック" charset="0"/>
              </a:rPr>
              <a:t>The obligation to present a true picture in advertising, marketing, and representations allows REALTORS® to use and display only professional designations, certifications, and other credentials to which they are legitimately entitled. (Adopted 1/08)</a:t>
            </a:r>
          </a:p>
          <a:p>
            <a:pPr eaLnBrk="1" hangingPunct="1">
              <a:buFont typeface="Wingdings" charset="0"/>
              <a:buNone/>
            </a:pPr>
            <a:endParaRPr lang="en-US" dirty="0">
              <a:latin typeface="Arial" charset="0"/>
              <a:ea typeface="ＭＳ Ｐゴシック" charset="0"/>
              <a:cs typeface="ＭＳ Ｐゴシック" charset="0"/>
            </a:endParaRPr>
          </a:p>
          <a:p>
            <a:pPr algn="ctr" eaLnBrk="1" hangingPunct="1">
              <a:buFont typeface="Wingdings" charset="0"/>
              <a:buNone/>
            </a:pPr>
            <a:endParaRPr lang="en-US" dirty="0">
              <a:solidFill>
                <a:schemeClr val="hlink"/>
              </a:solidFill>
              <a:latin typeface="Arial" charset="0"/>
              <a:ea typeface="ＭＳ Ｐゴシック" charset="0"/>
              <a:cs typeface="ＭＳ Ｐゴシック" charset="0"/>
            </a:endParaRPr>
          </a:p>
          <a:p>
            <a:pPr algn="ctr" eaLnBrk="1" hangingPunct="1">
              <a:buFont typeface="Wingdings" charset="0"/>
              <a:buNone/>
            </a:pPr>
            <a:r>
              <a:rPr lang="en-US" sz="4400" dirty="0">
                <a:solidFill>
                  <a:schemeClr val="hlink"/>
                </a:solidFill>
                <a:latin typeface="Arial" charset="0"/>
                <a:ea typeface="ＭＳ Ｐゴシック" charset="0"/>
                <a:cs typeface="ＭＳ Ｐゴシック" charset="0"/>
              </a:rPr>
              <a:t>Marcie Roggow</a:t>
            </a:r>
          </a:p>
          <a:p>
            <a:pPr algn="ctr" eaLnBrk="1" hangingPunct="1">
              <a:buFont typeface="Wingdings" charset="0"/>
              <a:buNone/>
            </a:pPr>
            <a:r>
              <a:rPr lang="en-US" sz="3200" dirty="0">
                <a:solidFill>
                  <a:schemeClr val="hlink"/>
                </a:solidFill>
                <a:latin typeface="Arial" charset="0"/>
                <a:ea typeface="ＭＳ Ｐゴシック" charset="0"/>
                <a:cs typeface="ＭＳ Ｐゴシック" charset="0"/>
              </a:rPr>
              <a:t>ABR/M, CCIM, CRB, CRS, DREI, SRS</a:t>
            </a:r>
          </a:p>
        </p:txBody>
      </p:sp>
    </p:spTree>
    <p:extLst>
      <p:ext uri="{BB962C8B-B14F-4D97-AF65-F5344CB8AC3E}">
        <p14:creationId xmlns:p14="http://schemas.microsoft.com/office/powerpoint/2010/main" val="1027248213"/>
      </p:ext>
    </p:extLst>
  </p:cSld>
  <p:clrMapOvr>
    <a:masterClrMapping/>
  </p:clrMapOvr>
  <p:transition spd="med">
    <p:cut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a:latin typeface="Garamond" charset="0"/>
                <a:ea typeface="ＭＳ Ｐゴシック" charset="0"/>
                <a:cs typeface="ＭＳ Ｐゴシック" charset="0"/>
              </a:rPr>
              <a:t>Confidentiality you say?</a:t>
            </a:r>
          </a:p>
        </p:txBody>
      </p:sp>
      <p:sp>
        <p:nvSpPr>
          <p:cNvPr id="82947" name="Content Placeholder 2"/>
          <p:cNvSpPr>
            <a:spLocks noGrp="1"/>
          </p:cNvSpPr>
          <p:nvPr>
            <p:ph idx="1"/>
          </p:nvPr>
        </p:nvSpPr>
        <p:spPr>
          <a:xfrm>
            <a:off x="533400" y="3746930"/>
            <a:ext cx="8229600" cy="3352800"/>
          </a:xfrm>
        </p:spPr>
        <p:txBody>
          <a:bodyPr/>
          <a:lstStyle/>
          <a:p>
            <a:pPr>
              <a:buFont typeface="Wingdings" charset="0"/>
              <a:buNone/>
            </a:pPr>
            <a:r>
              <a:rPr lang="en-US" dirty="0">
                <a:latin typeface="Arial" charset="0"/>
                <a:ea typeface="ＭＳ Ｐゴシック" charset="0"/>
                <a:cs typeface="ＭＳ Ｐゴシック" charset="0"/>
              </a:rPr>
              <a:t>Now, keeping in mind that tweets could be entered as evidence in court, consider this tweet (I've removed the name from this one):</a:t>
            </a:r>
          </a:p>
          <a:p>
            <a:pPr>
              <a:buFont typeface="Wingdings" charset="0"/>
              <a:buNone/>
            </a:pPr>
            <a:endParaRPr lang="en-US" dirty="0">
              <a:latin typeface="Arial" charset="0"/>
              <a:ea typeface="ＭＳ Ｐゴシック" charset="0"/>
              <a:cs typeface="ＭＳ Ｐゴシック" charset="0"/>
            </a:endParaRPr>
          </a:p>
        </p:txBody>
      </p:sp>
      <p:pic>
        <p:nvPicPr>
          <p:cNvPr id="82948" name="Picture 3" descr="bad twitt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876800"/>
            <a:ext cx="4581525" cy="174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4" name="Rectangle 5"/>
          <p:cNvSpPr>
            <a:spLocks noChangeArrowheads="1"/>
          </p:cNvSpPr>
          <p:nvPr/>
        </p:nvSpPr>
        <p:spPr bwMode="auto">
          <a:xfrm>
            <a:off x="685800" y="1526907"/>
            <a:ext cx="7543800" cy="1938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u="sng" dirty="0" err="1"/>
              <a:t>Xxxxxxx</a:t>
            </a:r>
            <a:r>
              <a:rPr lang="en-US" sz="2400" u="sng" dirty="0"/>
              <a:t>(agent</a:t>
            </a:r>
            <a:r>
              <a:rPr lang="ja-JP" altLang="en-US" sz="2400" u="sng" dirty="0"/>
              <a:t>’</a:t>
            </a:r>
            <a:r>
              <a:rPr lang="en-US" altLang="ja-JP" sz="2400" u="sng" dirty="0"/>
              <a:t>s name)</a:t>
            </a:r>
            <a:r>
              <a:rPr lang="en-US" altLang="ja-JP" sz="2400" b="1" dirty="0"/>
              <a:t> 5 showings today on my brand new listing. It was priced right. At least one offer is coming in and it's full price, no concessions. I posted it earlier today on FB, Twitter, MySpace, and all the usual suspects.</a:t>
            </a:r>
            <a:endParaRPr lang="en-US" sz="2400" dirty="0"/>
          </a:p>
        </p:txBody>
      </p:sp>
    </p:spTree>
    <p:extLst>
      <p:ext uri="{BB962C8B-B14F-4D97-AF65-F5344CB8AC3E}">
        <p14:creationId xmlns:p14="http://schemas.microsoft.com/office/powerpoint/2010/main" val="3469757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fade">
                                      <p:cBhvr>
                                        <p:cTn id="7" dur="20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slide(fromBottom)">
                                      <p:cBhvr>
                                        <p:cTn id="12"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170" y="582588"/>
            <a:ext cx="8556452" cy="50143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905054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22 at 2.00.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6359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3"/>
          <p:cNvSpPr>
            <a:spLocks noChangeArrowheads="1"/>
          </p:cNvSpPr>
          <p:nvPr/>
        </p:nvSpPr>
        <p:spPr bwMode="auto">
          <a:xfrm>
            <a:off x="771311" y="3495140"/>
            <a:ext cx="76200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50000"/>
              </a:lnSpc>
            </a:pPr>
            <a:r>
              <a:rPr lang="en-US" sz="4000" b="1" dirty="0">
                <a:latin typeface="Verdana" charset="0"/>
              </a:rPr>
              <a:t>Why is the Real Estate Industry Studying </a:t>
            </a:r>
          </a:p>
          <a:p>
            <a:pPr algn="ctr">
              <a:lnSpc>
                <a:spcPct val="150000"/>
              </a:lnSpc>
            </a:pPr>
            <a:r>
              <a:rPr lang="en-US" sz="4000" b="1" dirty="0">
                <a:latin typeface="Verdana" charset="0"/>
              </a:rPr>
              <a:t>Business Etiquette?</a:t>
            </a:r>
            <a:r>
              <a:rPr lang="en-US" sz="2400" b="1" dirty="0">
                <a:latin typeface="Verdana" charset="0"/>
              </a:rPr>
              <a:t>  </a:t>
            </a:r>
          </a:p>
        </p:txBody>
      </p:sp>
      <p:pic>
        <p:nvPicPr>
          <p:cNvPr id="9322" name="Picture 106" descr="MPj03155980000[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3352800" y="533400"/>
            <a:ext cx="3657600" cy="2609850"/>
          </a:xfrm>
          <a:noFill/>
          <a:ln w="38100">
            <a:solidFill>
              <a:schemeClr val="tx1"/>
            </a:solidFill>
            <a:miter lim="800000"/>
            <a:headEnd/>
            <a:tailEnd/>
          </a:ln>
        </p:spPr>
      </p:pic>
    </p:spTree>
    <p:custDataLst>
      <p:tags r:id="rId1"/>
    </p:custDataLst>
    <p:extLst>
      <p:ext uri="{BB962C8B-B14F-4D97-AF65-F5344CB8AC3E}">
        <p14:creationId xmlns:p14="http://schemas.microsoft.com/office/powerpoint/2010/main" val="428350801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9322"/>
                                        </p:tgtEl>
                                        <p:attrNameLst>
                                          <p:attrName>style.visibility</p:attrName>
                                        </p:attrNameLst>
                                      </p:cBhvr>
                                      <p:to>
                                        <p:strVal val="visible"/>
                                      </p:to>
                                    </p:set>
                                    <p:animEffect transition="in" filter="fade">
                                      <p:cBhvr>
                                        <p:cTn id="7" dur="1000"/>
                                        <p:tgtEl>
                                          <p:spTgt spid="9322"/>
                                        </p:tgtEl>
                                      </p:cBhvr>
                                    </p:animEffect>
                                    <p:anim calcmode="lin" valueType="num">
                                      <p:cBhvr>
                                        <p:cTn id="8" dur="1000" fill="hold"/>
                                        <p:tgtEl>
                                          <p:spTgt spid="9322"/>
                                        </p:tgtEl>
                                        <p:attrNameLst>
                                          <p:attrName>ppt_x</p:attrName>
                                        </p:attrNameLst>
                                      </p:cBhvr>
                                      <p:tavLst>
                                        <p:tav tm="0">
                                          <p:val>
                                            <p:strVal val="#ppt_x"/>
                                          </p:val>
                                        </p:tav>
                                        <p:tav tm="100000">
                                          <p:val>
                                            <p:strVal val="#ppt_x"/>
                                          </p:val>
                                        </p:tav>
                                      </p:tavLst>
                                    </p:anim>
                                    <p:anim calcmode="lin" valueType="num">
                                      <p:cBhvr>
                                        <p:cTn id="9" dur="1000" fill="hold"/>
                                        <p:tgtEl>
                                          <p:spTgt spid="9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NAR Mandate: Citations</a:t>
            </a:r>
            <a:endParaRPr lang="en-US" dirty="0"/>
          </a:p>
        </p:txBody>
      </p:sp>
      <p:pic>
        <p:nvPicPr>
          <p:cNvPr id="3" name="Picture 2" descr="Screen shot 2014-09-23 at 7.42.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144000" cy="5334000"/>
          </a:xfrm>
          <a:prstGeom prst="rect">
            <a:avLst/>
          </a:prstGeom>
        </p:spPr>
      </p:pic>
    </p:spTree>
    <p:extLst>
      <p:ext uri="{BB962C8B-B14F-4D97-AF65-F5344CB8AC3E}">
        <p14:creationId xmlns:p14="http://schemas.microsoft.com/office/powerpoint/2010/main" val="2723687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6104" y="471867"/>
            <a:ext cx="8927896" cy="6801862"/>
          </a:xfrm>
          <a:prstGeom prst="rect">
            <a:avLst/>
          </a:prstGeom>
        </p:spPr>
        <p:txBody>
          <a:bodyPr wrap="square">
            <a:spAutoFit/>
          </a:bodyPr>
          <a:lstStyle/>
          <a:p>
            <a:r>
              <a:rPr lang="en-US" b="1" dirty="0"/>
              <a:t> </a:t>
            </a:r>
            <a:endParaRPr lang="en-US" dirty="0"/>
          </a:p>
          <a:p>
            <a:r>
              <a:rPr lang="en-US" sz="4000" dirty="0">
                <a:solidFill>
                  <a:schemeClr val="tx2"/>
                </a:solidFill>
              </a:rPr>
              <a:t>1.	As an option for the Grievance Tribunal, an ethics complaint may be eligible for the citation program if there is an alleged violation, identified under the Model Citation Schedule of Articles 3, 4, 5, 6, 12, 14 and/or 16, provided the complaint does </a:t>
            </a:r>
            <a:r>
              <a:rPr lang="en-US" sz="4000" u="sng" dirty="0">
                <a:solidFill>
                  <a:schemeClr val="tx2"/>
                </a:solidFill>
              </a:rPr>
              <a:t>not also include</a:t>
            </a:r>
            <a:r>
              <a:rPr lang="en-US" sz="4000" dirty="0">
                <a:solidFill>
                  <a:schemeClr val="tx2"/>
                </a:solidFill>
              </a:rPr>
              <a:t> articles which are not included in the citation program (i.e. Articles 1, 2, 7, 8, 9, 10, 11, 13, 15 or 17).   </a:t>
            </a:r>
          </a:p>
          <a:p>
            <a:r>
              <a:rPr lang="en-US" dirty="0"/>
              <a:t> </a:t>
            </a:r>
          </a:p>
        </p:txBody>
      </p:sp>
    </p:spTree>
    <p:extLst>
      <p:ext uri="{BB962C8B-B14F-4D97-AF65-F5344CB8AC3E}">
        <p14:creationId xmlns:p14="http://schemas.microsoft.com/office/powerpoint/2010/main" val="15299057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24592"/>
            <a:ext cx="9144000" cy="4955203"/>
          </a:xfrm>
          <a:prstGeom prst="rect">
            <a:avLst/>
          </a:prstGeom>
        </p:spPr>
        <p:txBody>
          <a:bodyPr wrap="square">
            <a:spAutoFit/>
          </a:bodyPr>
          <a:lstStyle/>
          <a:p>
            <a:r>
              <a:rPr lang="en-US" b="1" dirty="0"/>
              <a:t>OMBUDSMAN SERVICE</a:t>
            </a:r>
            <a:endParaRPr lang="en-US" dirty="0"/>
          </a:p>
          <a:p>
            <a:r>
              <a:rPr lang="en-US" dirty="0" smtClean="0"/>
              <a:t> </a:t>
            </a:r>
            <a:endParaRPr lang="en-US" sz="2400" dirty="0"/>
          </a:p>
          <a:p>
            <a:r>
              <a:rPr lang="en-US" sz="2000" dirty="0"/>
              <a:t>The Ombudsman Service is TAR’s informal telephone mediation service which  is offered to attempt to resolve a dispute against a REALTOR® member.  </a:t>
            </a:r>
            <a:r>
              <a:rPr lang="en-US" sz="2000" b="1" u="sng" dirty="0"/>
              <a:t>The dispute must be an association matter such as assisting parties regarding potential ethics violation or </a:t>
            </a:r>
            <a:r>
              <a:rPr lang="en-US" sz="2000" b="1" u="sng" dirty="0" err="1"/>
              <a:t>arbitrable</a:t>
            </a:r>
            <a:r>
              <a:rPr lang="en-US" sz="2000" b="1" u="sng" dirty="0"/>
              <a:t> matters.  TAR Staff will attempt to verify that the dispute is a possible ethics or </a:t>
            </a:r>
            <a:r>
              <a:rPr lang="en-US" sz="2000" b="1" u="sng" dirty="0" err="1"/>
              <a:t>arbitrable</a:t>
            </a:r>
            <a:r>
              <a:rPr lang="en-US" sz="2000" b="1" u="sng" dirty="0"/>
              <a:t> matter before assigning to an ombudsman. Ombudsman should NOT give legal advice or any unauthorized practice of law.</a:t>
            </a:r>
            <a:r>
              <a:rPr lang="en-US" sz="2000" dirty="0"/>
              <a:t>  </a:t>
            </a:r>
            <a:r>
              <a:rPr lang="en-US" sz="2000" b="1" u="sng" dirty="0"/>
              <a:t>NAR’s E &amp; O insurance will not provide coverage to Ombudsman in these instances</a:t>
            </a:r>
            <a:r>
              <a:rPr lang="en-US" sz="2000" dirty="0"/>
              <a:t>. The Ombudsman is a service we provide (good PR) so that the complainant can vent and, whenever possible, get the issue resolved.  The exceptions to this would be if there is possible discrimination or public trust.  Ombudsman is an alternative to filing a formal complaint. The complainant is told that the Ombudsman will contact them within 48 hours and if the ombudsman does not call within that time frame, to call TAR back and we will reassign to a new Ombudsman.</a:t>
            </a:r>
          </a:p>
        </p:txBody>
      </p:sp>
    </p:spTree>
    <p:extLst>
      <p:ext uri="{BB962C8B-B14F-4D97-AF65-F5344CB8AC3E}">
        <p14:creationId xmlns:p14="http://schemas.microsoft.com/office/powerpoint/2010/main" val="11931413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public see you?</a:t>
            </a:r>
            <a:endParaRPr lang="en-US" dirty="0"/>
          </a:p>
        </p:txBody>
      </p:sp>
      <p:pic>
        <p:nvPicPr>
          <p:cNvPr id="3" name="Picture 2" descr="ladyrealt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524000"/>
            <a:ext cx="3911600" cy="5080000"/>
          </a:xfrm>
          <a:prstGeom prst="rect">
            <a:avLst/>
          </a:prstGeom>
        </p:spPr>
      </p:pic>
    </p:spTree>
    <p:extLst>
      <p:ext uri="{BB962C8B-B14F-4D97-AF65-F5344CB8AC3E}">
        <p14:creationId xmlns:p14="http://schemas.microsoft.com/office/powerpoint/2010/main" val="2127813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
            <a:ext cx="12192000" cy="76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432125352"/>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2"/>
          <p:cNvSpPr>
            <a:spLocks noGrp="1"/>
          </p:cNvSpPr>
          <p:nvPr>
            <p:ph type="title"/>
          </p:nvPr>
        </p:nvSpPr>
        <p:spPr/>
        <p:txBody>
          <a:bodyPr>
            <a:normAutofit fontScale="90000"/>
          </a:bodyPr>
          <a:lstStyle/>
          <a:p>
            <a:r>
              <a:rPr lang="en-US" cap="none">
                <a:latin typeface="Garamond" charset="0"/>
                <a:ea typeface="ＭＳ Ｐゴシック" charset="0"/>
                <a:cs typeface="ＭＳ Ｐゴシック" charset="0"/>
              </a:rPr>
              <a:t> …AND ANSWER QUESTIONS ON TRULIA VOICES</a:t>
            </a:r>
          </a:p>
        </p:txBody>
      </p:sp>
      <p:sp>
        <p:nvSpPr>
          <p:cNvPr id="111618" name="Text Placeholder 7"/>
          <p:cNvSpPr>
            <a:spLocks noGrp="1"/>
          </p:cNvSpPr>
          <p:nvPr>
            <p:ph idx="1"/>
          </p:nvPr>
        </p:nvSpPr>
        <p:spPr/>
        <p:txBody>
          <a:bodyPr>
            <a:normAutofit/>
          </a:bodyPr>
          <a:lstStyle/>
          <a:p>
            <a:pPr>
              <a:lnSpc>
                <a:spcPct val="90000"/>
              </a:lnSpc>
            </a:pP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As for the MLS or discount brokers, sometime it does appear on the MLS but 1) that broker only wants to list your  house to get buyer leads so he can sell them other homes that aren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overpriced. 2) Me being a realtor, I know which brokers are discount brokers and I never show there homes. If I bring an offer and then the owner gets a little lower offer he will take that one because he is FSBO and doesn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have to pay commission so I wasted my time showing that home and not get paid. 3) If I show it and the buyers go directly to the owner then im out of commission so I steer them away from those properties. Do it right the first time and hire a qualified realtor rather then waste your money GOOD LUCK!!!!</a:t>
            </a:r>
            <a:r>
              <a:rPr lang="ja-JP" altLang="en-US" sz="2400">
                <a:latin typeface="Arial" charset="0"/>
                <a:ea typeface="ＭＳ Ｐゴシック" charset="0"/>
                <a:cs typeface="ＭＳ Ｐゴシック" charset="0"/>
              </a:rPr>
              <a:t>”</a:t>
            </a:r>
            <a:endParaRPr lang="en-US" altLang="ja-JP" sz="2400">
              <a:latin typeface="Arial" charset="0"/>
              <a:ea typeface="ＭＳ Ｐゴシック" charset="0"/>
              <a:cs typeface="ＭＳ Ｐゴシック" charset="0"/>
            </a:endParaRPr>
          </a:p>
          <a:p>
            <a:pPr>
              <a:lnSpc>
                <a:spcPct val="90000"/>
              </a:lnSpc>
            </a:pPr>
            <a:endParaRPr lang="en-US" sz="1700">
              <a:latin typeface="Arial" charset="0"/>
              <a:ea typeface="ＭＳ Ｐゴシック" charset="0"/>
              <a:cs typeface="ＭＳ Ｐゴシック" charset="0"/>
            </a:endParaRPr>
          </a:p>
        </p:txBody>
      </p:sp>
    </p:spTree>
    <p:extLst>
      <p:ext uri="{BB962C8B-B14F-4D97-AF65-F5344CB8AC3E}">
        <p14:creationId xmlns:p14="http://schemas.microsoft.com/office/powerpoint/2010/main" val="545550141"/>
      </p:ext>
    </p:extLst>
  </p:cSld>
  <p:clrMapOvr>
    <a:masterClrMapping/>
  </p:clrMapOvr>
  <p:transition>
    <p:pull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Picture/signs/</a:t>
            </a:r>
            <a:endParaRPr lang="en-US" dirty="0"/>
          </a:p>
        </p:txBody>
      </p:sp>
      <p:pic>
        <p:nvPicPr>
          <p:cNvPr id="6" name="Picture Placeholder 4" descr="perfect email signatureTX.png"/>
          <p:cNvPicPr>
            <a:picLocks noGrp="1" noChangeAspect="1"/>
          </p:cNvPicPr>
          <p:nvPr>
            <p:ph idx="1"/>
          </p:nvPr>
        </p:nvPicPr>
        <p:blipFill rotWithShape="1">
          <a:blip r:embed="rId2"/>
          <a:srcRect l="-16274" r="33030" b="14670"/>
          <a:stretch/>
        </p:blipFill>
        <p:spPr>
          <a:xfrm>
            <a:off x="0" y="1600200"/>
            <a:ext cx="9144000" cy="4161343"/>
          </a:xfrm>
        </p:spPr>
      </p:pic>
    </p:spTree>
    <p:extLst>
      <p:ext uri="{BB962C8B-B14F-4D97-AF65-F5344CB8AC3E}">
        <p14:creationId xmlns:p14="http://schemas.microsoft.com/office/powerpoint/2010/main" val="1328484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Great ad….right?</a:t>
            </a:r>
            <a:endParaRPr lang="en-US" dirty="0"/>
          </a:p>
        </p:txBody>
      </p:sp>
      <p:pic>
        <p:nvPicPr>
          <p:cNvPr id="4" name="Content Placeholder 3" descr="Screen shot 2014-09-23 at 3.15.4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4106389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be the judge….</a:t>
            </a:r>
            <a:endParaRPr lang="en-US" dirty="0"/>
          </a:p>
        </p:txBody>
      </p:sp>
      <p:pic>
        <p:nvPicPr>
          <p:cNvPr id="4" name="Picture 3"/>
          <p:cNvPicPr>
            <a:picLocks noChangeAspect="1"/>
          </p:cNvPicPr>
          <p:nvPr/>
        </p:nvPicPr>
        <p:blipFill>
          <a:blip r:embed="rId2"/>
          <a:stretch>
            <a:fillRect/>
          </a:stretch>
        </p:blipFill>
        <p:spPr>
          <a:xfrm>
            <a:off x="457200" y="1523999"/>
            <a:ext cx="7069694" cy="5302271"/>
          </a:xfrm>
          <a:prstGeom prst="rect">
            <a:avLst/>
          </a:prstGeom>
        </p:spPr>
      </p:pic>
      <p:pic>
        <p:nvPicPr>
          <p:cNvPr id="6" name="Picture 5"/>
          <p:cNvPicPr>
            <a:picLocks noChangeAspect="1"/>
          </p:cNvPicPr>
          <p:nvPr/>
        </p:nvPicPr>
        <p:blipFill>
          <a:blip r:embed="rId3"/>
          <a:stretch>
            <a:fillRect/>
          </a:stretch>
        </p:blipFill>
        <p:spPr>
          <a:xfrm>
            <a:off x="457200" y="1523999"/>
            <a:ext cx="8128000" cy="6096000"/>
          </a:xfrm>
          <a:prstGeom prst="rect">
            <a:avLst/>
          </a:prstGeom>
        </p:spPr>
      </p:pic>
      <p:pic>
        <p:nvPicPr>
          <p:cNvPr id="7" name="Picture 6"/>
          <p:cNvPicPr>
            <a:picLocks noChangeAspect="1"/>
          </p:cNvPicPr>
          <p:nvPr/>
        </p:nvPicPr>
        <p:blipFill>
          <a:blip r:embed="rId4"/>
          <a:stretch>
            <a:fillRect/>
          </a:stretch>
        </p:blipFill>
        <p:spPr>
          <a:xfrm>
            <a:off x="0" y="1294666"/>
            <a:ext cx="8128000" cy="6096000"/>
          </a:xfrm>
          <a:prstGeom prst="rect">
            <a:avLst/>
          </a:prstGeom>
        </p:spPr>
      </p:pic>
    </p:spTree>
    <p:extLst>
      <p:ext uri="{BB962C8B-B14F-4D97-AF65-F5344CB8AC3E}">
        <p14:creationId xmlns:p14="http://schemas.microsoft.com/office/powerpoint/2010/main" val="2315425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ChangeArrowheads="1"/>
          </p:cNvSpPr>
          <p:nvPr/>
        </p:nvSpPr>
        <p:spPr bwMode="auto">
          <a:xfrm>
            <a:off x="1527175" y="2971800"/>
            <a:ext cx="7616825" cy="301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50000"/>
              </a:lnSpc>
            </a:pPr>
            <a:r>
              <a:rPr lang="ja-JP" altLang="en-US" sz="4000" b="1">
                <a:latin typeface="Verdana" charset="0"/>
              </a:rPr>
              <a:t>“</a:t>
            </a:r>
            <a:r>
              <a:rPr lang="en-US" altLang="ja-JP" sz="4000" b="1">
                <a:latin typeface="Verdana" charset="0"/>
              </a:rPr>
              <a:t>Packaging Yourself: </a:t>
            </a:r>
          </a:p>
          <a:p>
            <a:pPr algn="ctr">
              <a:lnSpc>
                <a:spcPct val="150000"/>
              </a:lnSpc>
            </a:pPr>
            <a:r>
              <a:rPr lang="en-US" sz="4000" b="1">
                <a:latin typeface="Verdana" charset="0"/>
              </a:rPr>
              <a:t>Dressing for Business</a:t>
            </a:r>
            <a:r>
              <a:rPr lang="ja-JP" altLang="en-US" sz="4000" b="1">
                <a:latin typeface="Verdana" charset="0"/>
              </a:rPr>
              <a:t>”</a:t>
            </a:r>
            <a:r>
              <a:rPr lang="en-US" altLang="ja-JP" sz="4000" b="1">
                <a:latin typeface="Verdana" charset="0"/>
              </a:rPr>
              <a:t> </a:t>
            </a:r>
          </a:p>
          <a:p>
            <a:pPr algn="ctr">
              <a:lnSpc>
                <a:spcPct val="150000"/>
              </a:lnSpc>
            </a:pPr>
            <a:r>
              <a:rPr lang="en-US" sz="4000" b="1">
                <a:latin typeface="Verdana" charset="0"/>
              </a:rPr>
              <a:t>By June Hines Moore</a:t>
            </a:r>
          </a:p>
          <a:p>
            <a:pPr algn="ctr"/>
            <a:r>
              <a:rPr lang="en-US"/>
              <a:t> </a:t>
            </a:r>
          </a:p>
        </p:txBody>
      </p:sp>
      <p:pic>
        <p:nvPicPr>
          <p:cNvPr id="420867" name="Picture 3" descr="MPj03848180000[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3733800" y="576263"/>
            <a:ext cx="3048000" cy="2852737"/>
          </a:xfrm>
          <a:noFill/>
        </p:spPr>
      </p:pic>
    </p:spTree>
    <p:custDataLst>
      <p:tags r:id="rId1"/>
    </p:custDataLst>
    <p:extLst>
      <p:ext uri="{BB962C8B-B14F-4D97-AF65-F5344CB8AC3E}">
        <p14:creationId xmlns:p14="http://schemas.microsoft.com/office/powerpoint/2010/main" val="158399801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2" presetClass="emph" presetSubtype="0" fill="hold" nodeType="withEffect">
                                  <p:stCondLst>
                                    <p:cond delay="0"/>
                                  </p:stCondLst>
                                  <p:childTnLst>
                                    <p:animClr clrSpc="rgb" dir="cw">
                                      <p:cBhvr override="childStyle">
                                        <p:cTn id="6" dur="100" fill="hold"/>
                                        <p:tgtEl>
                                          <p:spTgt spid="420867"/>
                                        </p:tgtEl>
                                        <p:attrNameLst>
                                          <p:attrName>style.color</p:attrName>
                                        </p:attrNameLst>
                                      </p:cBhvr>
                                      <p:to>
                                        <a:schemeClr val="accent2"/>
                                      </p:to>
                                    </p:animClr>
                                    <p:animClr clrSpc="rgb" dir="cw">
                                      <p:cBhvr>
                                        <p:cTn id="7" dur="100" fill="hold"/>
                                        <p:tgtEl>
                                          <p:spTgt spid="420867"/>
                                        </p:tgtEl>
                                        <p:attrNameLst>
                                          <p:attrName>fillcolor</p:attrName>
                                        </p:attrNameLst>
                                      </p:cBhvr>
                                      <p:to>
                                        <a:schemeClr val="accent2"/>
                                      </p:to>
                                    </p:animClr>
                                    <p:set>
                                      <p:cBhvr>
                                        <p:cTn id="8" dur="100" fill="hold"/>
                                        <p:tgtEl>
                                          <p:spTgt spid="420867"/>
                                        </p:tgtEl>
                                        <p:attrNameLst>
                                          <p:attrName>fill.type</p:attrName>
                                        </p:attrNameLst>
                                      </p:cBhvr>
                                      <p:to>
                                        <p:strVal val="solid"/>
                                      </p:to>
                                    </p:set>
                                    <p:set>
                                      <p:cBhvr>
                                        <p:cTn id="9" dur="100" fill="hold"/>
                                        <p:tgtEl>
                                          <p:spTgt spid="420867"/>
                                        </p:tgtEl>
                                        <p:attrNameLst>
                                          <p:attrName>fill.on</p:attrName>
                                        </p:attrNameLst>
                                      </p:cBhvr>
                                      <p:to>
                                        <p:strVal val="true"/>
                                      </p:to>
                                    </p:set>
                                    <p:animRot by="120000">
                                      <p:cBhvr>
                                        <p:cTn id="10" dur="100" fill="hold">
                                          <p:stCondLst>
                                            <p:cond delay="0"/>
                                          </p:stCondLst>
                                        </p:cTn>
                                        <p:tgtEl>
                                          <p:spTgt spid="420867"/>
                                        </p:tgtEl>
                                        <p:attrNameLst>
                                          <p:attrName>r</p:attrName>
                                        </p:attrNameLst>
                                      </p:cBhvr>
                                    </p:animRot>
                                    <p:animRot by="-240000">
                                      <p:cBhvr>
                                        <p:cTn id="11" dur="200" fill="hold">
                                          <p:stCondLst>
                                            <p:cond delay="200"/>
                                          </p:stCondLst>
                                        </p:cTn>
                                        <p:tgtEl>
                                          <p:spTgt spid="420867"/>
                                        </p:tgtEl>
                                        <p:attrNameLst>
                                          <p:attrName>r</p:attrName>
                                        </p:attrNameLst>
                                      </p:cBhvr>
                                    </p:animRot>
                                    <p:animRot by="240000">
                                      <p:cBhvr>
                                        <p:cTn id="12" dur="200" fill="hold">
                                          <p:stCondLst>
                                            <p:cond delay="400"/>
                                          </p:stCondLst>
                                        </p:cTn>
                                        <p:tgtEl>
                                          <p:spTgt spid="420867"/>
                                        </p:tgtEl>
                                        <p:attrNameLst>
                                          <p:attrName>r</p:attrName>
                                        </p:attrNameLst>
                                      </p:cBhvr>
                                    </p:animRot>
                                    <p:animRot by="-240000">
                                      <p:cBhvr>
                                        <p:cTn id="13" dur="200" fill="hold">
                                          <p:stCondLst>
                                            <p:cond delay="600"/>
                                          </p:stCondLst>
                                        </p:cTn>
                                        <p:tgtEl>
                                          <p:spTgt spid="420867"/>
                                        </p:tgtEl>
                                        <p:attrNameLst>
                                          <p:attrName>r</p:attrName>
                                        </p:attrNameLst>
                                      </p:cBhvr>
                                    </p:animRot>
                                    <p:animRot by="120000">
                                      <p:cBhvr>
                                        <p:cTn id="14" dur="200" fill="hold">
                                          <p:stCondLst>
                                            <p:cond delay="800"/>
                                          </p:stCondLst>
                                        </p:cTn>
                                        <p:tgtEl>
                                          <p:spTgt spid="4208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p:extLst>
              <p:ext uri="{D42A27DB-BD31-4B8C-83A1-F6EECF244321}">
                <p14:modId xmlns:p14="http://schemas.microsoft.com/office/powerpoint/2010/main" val="1710747672"/>
              </p:ext>
            </p:extLst>
          </p:nvPr>
        </p:nvGraphicFramePr>
        <p:xfrm>
          <a:off x="0" y="8466"/>
          <a:ext cx="9144000" cy="68495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0151759"/>
      </p:ext>
    </p:extLst>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4-09-23 at 3.29.22 PM.png"/>
          <p:cNvPicPr>
            <a:picLocks noGrp="1" noChangeAspect="1"/>
          </p:cNvPicPr>
          <p:nvPr>
            <p:ph/>
          </p:nvPr>
        </p:nvPicPr>
        <p:blipFill rotWithShape="1">
          <a:blip r:embed="rId2">
            <a:extLst>
              <a:ext uri="{28A0092B-C50C-407E-A947-70E740481C1C}">
                <a14:useLocalDpi xmlns:a14="http://schemas.microsoft.com/office/drawing/2010/main" val="0"/>
              </a:ext>
            </a:extLst>
          </a:blip>
          <a:srcRect t="-9199" b="29533"/>
          <a:stretch/>
        </p:blipFill>
        <p:spPr>
          <a:xfrm>
            <a:off x="0" y="-352747"/>
            <a:ext cx="9144000" cy="6937368"/>
          </a:xfrm>
        </p:spPr>
      </p:pic>
    </p:spTree>
    <p:extLst>
      <p:ext uri="{BB962C8B-B14F-4D97-AF65-F5344CB8AC3E}">
        <p14:creationId xmlns:p14="http://schemas.microsoft.com/office/powerpoint/2010/main" val="928075754"/>
      </p:ext>
    </p:extLst>
  </p:cSld>
  <p:clrMapOvr>
    <a:masterClrMapping/>
  </p:clrMapOvr>
  <p:transition spd="med">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nchor="t"/>
          <a:lstStyle/>
          <a:p>
            <a:r>
              <a:rPr lang="en-US">
                <a:latin typeface="Arial" charset="0"/>
              </a:rPr>
              <a:t>Behavior Never Lies</a:t>
            </a:r>
          </a:p>
        </p:txBody>
      </p:sp>
      <p:pic>
        <p:nvPicPr>
          <p:cNvPr id="97282" name="Picture 6" descr="book-behavior-never-l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1295400"/>
            <a:ext cx="3522663"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3" name="Text Box 7"/>
          <p:cNvSpPr txBox="1">
            <a:spLocks noChangeArrowheads="1"/>
          </p:cNvSpPr>
          <p:nvPr/>
        </p:nvSpPr>
        <p:spPr bwMode="auto">
          <a:xfrm>
            <a:off x="4876800" y="1066800"/>
            <a:ext cx="3733800" cy="564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2800"/>
              <a:t>Trust that has been cracked can be repaired, but not rebuilt to its original condition. The contradiction between what is said and what is done will destroy one</a:t>
            </a:r>
            <a:r>
              <a:rPr lang="ja-JP" altLang="en-US" sz="2800"/>
              <a:t>’</a:t>
            </a:r>
            <a:r>
              <a:rPr lang="en-US" altLang="ja-JP" sz="2800"/>
              <a:t>s respect for another. Trust is only solid when the spoken word and behavior are in sync.</a:t>
            </a:r>
            <a:endParaRPr lang="en-US" sz="2800"/>
          </a:p>
        </p:txBody>
      </p:sp>
    </p:spTree>
    <p:custDataLst>
      <p:tags r:id="rId1"/>
    </p:custDataLst>
    <p:extLst>
      <p:ext uri="{BB962C8B-B14F-4D97-AF65-F5344CB8AC3E}">
        <p14:creationId xmlns:p14="http://schemas.microsoft.com/office/powerpoint/2010/main" val="2173985589"/>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idx="4294967295"/>
          </p:nvPr>
        </p:nvSpPr>
        <p:spPr>
          <a:xfrm>
            <a:off x="0" y="277813"/>
            <a:ext cx="8229600" cy="1139825"/>
          </a:xfrm>
        </p:spPr>
        <p:txBody>
          <a:bodyPr/>
          <a:lstStyle/>
          <a:p>
            <a:r>
              <a:rPr lang="en-US" b="1">
                <a:latin typeface="Arial" charset="0"/>
              </a:rPr>
              <a:t>What Are the Odds?</a:t>
            </a:r>
          </a:p>
        </p:txBody>
      </p:sp>
      <p:pic>
        <p:nvPicPr>
          <p:cNvPr id="9" name="Picture 8" descr="CNet blog - employee lawsu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5335588" cy="372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Inman - blog lawsuit magne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603376">
            <a:off x="1317625" y="3038475"/>
            <a:ext cx="5586413" cy="335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WSJ - F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455327">
            <a:off x="3576638" y="2311400"/>
            <a:ext cx="5257800" cy="374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Inman - EPerk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350678">
            <a:off x="3354388" y="1412875"/>
            <a:ext cx="5454650" cy="329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BC - lawsuits against bloggers.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00819">
            <a:off x="366713" y="2190750"/>
            <a:ext cx="5257800" cy="3722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Inman - defamation suit.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567289">
            <a:off x="2903538" y="2874963"/>
            <a:ext cx="5592762" cy="333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04949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258737" y="718359"/>
            <a:ext cx="8303105" cy="4809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120000"/>
              </a:lnSpc>
              <a:spcBef>
                <a:spcPct val="50000"/>
              </a:spcBef>
            </a:pPr>
            <a:r>
              <a:rPr lang="en-US" sz="4400" i="1" dirty="0">
                <a:solidFill>
                  <a:schemeClr val="accent2"/>
                </a:solidFill>
                <a:latin typeface="Garamond" charset="0"/>
              </a:rPr>
              <a:t>Engaged</a:t>
            </a:r>
            <a:r>
              <a:rPr lang="en-US" sz="4400" dirty="0">
                <a:solidFill>
                  <a:schemeClr val="accent2"/>
                </a:solidFill>
                <a:latin typeface="Garamond" charset="0"/>
              </a:rPr>
              <a:t> customers </a:t>
            </a:r>
            <a:r>
              <a:rPr lang="ja-JP" altLang="en-US" sz="4400" dirty="0">
                <a:solidFill>
                  <a:schemeClr val="accent2"/>
                </a:solidFill>
                <a:latin typeface="Garamond" charset="0"/>
              </a:rPr>
              <a:t>“</a:t>
            </a:r>
            <a:r>
              <a:rPr lang="en-US" sz="4400" dirty="0">
                <a:solidFill>
                  <a:schemeClr val="accent2"/>
                </a:solidFill>
                <a:latin typeface="Garamond" charset="0"/>
              </a:rPr>
              <a:t>can</a:t>
            </a:r>
            <a:r>
              <a:rPr lang="ja-JP" altLang="en-US" sz="4400" dirty="0">
                <a:solidFill>
                  <a:schemeClr val="accent2"/>
                </a:solidFill>
                <a:latin typeface="Garamond" charset="0"/>
              </a:rPr>
              <a:t>’</a:t>
            </a:r>
            <a:r>
              <a:rPr lang="en-US" sz="4400" dirty="0">
                <a:solidFill>
                  <a:schemeClr val="accent2"/>
                </a:solidFill>
                <a:latin typeface="Garamond" charset="0"/>
              </a:rPr>
              <a:t>t imagine a world without</a:t>
            </a:r>
            <a:br>
              <a:rPr lang="en-US" sz="4400" dirty="0">
                <a:solidFill>
                  <a:schemeClr val="accent2"/>
                </a:solidFill>
                <a:latin typeface="Garamond" charset="0"/>
              </a:rPr>
            </a:br>
            <a:r>
              <a:rPr lang="en-US" sz="4400" dirty="0">
                <a:solidFill>
                  <a:schemeClr val="accent2"/>
                </a:solidFill>
                <a:latin typeface="Garamond" charset="0"/>
              </a:rPr>
              <a:t>The Ritz-Carlton</a:t>
            </a:r>
            <a:r>
              <a:rPr lang="ja-JP" altLang="en-US" sz="4400" dirty="0">
                <a:solidFill>
                  <a:schemeClr val="accent2"/>
                </a:solidFill>
                <a:latin typeface="Garamond" charset="0"/>
              </a:rPr>
              <a:t>”</a:t>
            </a:r>
            <a:r>
              <a:rPr lang="en-US" sz="4400" dirty="0">
                <a:solidFill>
                  <a:schemeClr val="accent2"/>
                </a:solidFill>
                <a:latin typeface="Garamond" charset="0"/>
              </a:rPr>
              <a:t>.</a:t>
            </a:r>
          </a:p>
          <a:p>
            <a:pPr algn="ctr">
              <a:lnSpc>
                <a:spcPct val="120000"/>
              </a:lnSpc>
              <a:spcBef>
                <a:spcPct val="50000"/>
              </a:spcBef>
            </a:pPr>
            <a:endParaRPr lang="en-US" altLang="ja-JP" sz="4400" dirty="0" smtClean="0">
              <a:solidFill>
                <a:schemeClr val="accent2"/>
              </a:solidFill>
              <a:latin typeface="Garamond" charset="0"/>
            </a:endParaRPr>
          </a:p>
          <a:p>
            <a:pPr algn="ctr">
              <a:lnSpc>
                <a:spcPct val="120000"/>
              </a:lnSpc>
              <a:spcBef>
                <a:spcPct val="50000"/>
              </a:spcBef>
            </a:pPr>
            <a:r>
              <a:rPr lang="en-US" sz="4400" b="1" i="1" dirty="0" smtClean="0">
                <a:solidFill>
                  <a:schemeClr val="accent2"/>
                </a:solidFill>
                <a:latin typeface="Garamond" charset="0"/>
              </a:rPr>
              <a:t>How about YOUR customers/clients?</a:t>
            </a:r>
            <a:endParaRPr lang="en-US" sz="4400" b="1" i="1" dirty="0">
              <a:solidFill>
                <a:srgbClr val="0000FF"/>
              </a:solidFill>
              <a:latin typeface="Garamond" charset="0"/>
            </a:endParaRPr>
          </a:p>
        </p:txBody>
      </p:sp>
    </p:spTree>
    <p:custDataLst>
      <p:tags r:id="rId1"/>
    </p:custDataLst>
    <p:extLst>
      <p:ext uri="{BB962C8B-B14F-4D97-AF65-F5344CB8AC3E}">
        <p14:creationId xmlns:p14="http://schemas.microsoft.com/office/powerpoint/2010/main" val="284894475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4"/>
          <p:cNvSpPr>
            <a:spLocks noGrp="1" noChangeArrowheads="1"/>
          </p:cNvSpPr>
          <p:nvPr>
            <p:ph type="title"/>
          </p:nvPr>
        </p:nvSpPr>
        <p:spPr>
          <a:xfrm>
            <a:off x="152400" y="274638"/>
            <a:ext cx="8839200" cy="1143000"/>
          </a:xfrm>
        </p:spPr>
        <p:txBody>
          <a:bodyPr anchor="t"/>
          <a:lstStyle/>
          <a:p>
            <a:r>
              <a:rPr lang="en-US" dirty="0">
                <a:latin typeface="Arial" charset="0"/>
              </a:rPr>
              <a:t>10 TOP </a:t>
            </a:r>
            <a:r>
              <a:rPr lang="en-US" dirty="0" smtClean="0">
                <a:latin typeface="Arial" charset="0"/>
              </a:rPr>
              <a:t>Violations At Commissions</a:t>
            </a:r>
            <a:endParaRPr lang="en-US" dirty="0">
              <a:latin typeface="Arial" charset="0"/>
            </a:endParaRPr>
          </a:p>
        </p:txBody>
      </p:sp>
      <p:sp>
        <p:nvSpPr>
          <p:cNvPr id="15362" name="Rectangle 5"/>
          <p:cNvSpPr>
            <a:spLocks noGrp="1" noChangeArrowheads="1"/>
          </p:cNvSpPr>
          <p:nvPr>
            <p:ph type="body" sz="half" idx="1"/>
          </p:nvPr>
        </p:nvSpPr>
        <p:spPr>
          <a:xfrm>
            <a:off x="152400" y="1295400"/>
            <a:ext cx="5257800" cy="5059363"/>
          </a:xfrm>
        </p:spPr>
        <p:txBody>
          <a:bodyPr>
            <a:normAutofit lnSpcReduction="10000"/>
          </a:bodyPr>
          <a:lstStyle/>
          <a:p>
            <a:pPr marL="533400" indent="-533400">
              <a:buFontTx/>
              <a:buAutoNum type="arabicPeriod"/>
            </a:pPr>
            <a:r>
              <a:rPr lang="en-US" sz="2800" dirty="0">
                <a:latin typeface="Arial" charset="0"/>
              </a:rPr>
              <a:t>Misrepresentation</a:t>
            </a:r>
          </a:p>
          <a:p>
            <a:pPr marL="533400" indent="-533400">
              <a:buFontTx/>
              <a:buAutoNum type="arabicPeriod"/>
            </a:pPr>
            <a:r>
              <a:rPr lang="en-US" sz="2800" dirty="0">
                <a:latin typeface="Arial" charset="0"/>
              </a:rPr>
              <a:t>Unethical conduct</a:t>
            </a:r>
          </a:p>
          <a:p>
            <a:pPr marL="533400" indent="-533400">
              <a:buFontTx/>
              <a:buAutoNum type="arabicPeriod"/>
            </a:pPr>
            <a:r>
              <a:rPr lang="en-US" sz="2800" dirty="0">
                <a:latin typeface="Arial" charset="0"/>
              </a:rPr>
              <a:t>Agency</a:t>
            </a:r>
          </a:p>
          <a:p>
            <a:pPr marL="533400" indent="-533400">
              <a:buFontTx/>
              <a:buAutoNum type="arabicPeriod"/>
            </a:pPr>
            <a:r>
              <a:rPr lang="en-US" sz="2800" dirty="0">
                <a:latin typeface="Arial" charset="0"/>
              </a:rPr>
              <a:t>Disclosure issues</a:t>
            </a:r>
          </a:p>
          <a:p>
            <a:pPr marL="533400" indent="-533400">
              <a:buFontTx/>
              <a:buAutoNum type="arabicPeriod"/>
            </a:pPr>
            <a:r>
              <a:rPr lang="en-US" sz="2800" dirty="0">
                <a:latin typeface="Arial" charset="0"/>
              </a:rPr>
              <a:t>No Reasonable skill</a:t>
            </a:r>
          </a:p>
          <a:p>
            <a:pPr marL="533400" indent="-533400">
              <a:buFontTx/>
              <a:buAutoNum type="arabicPeriod"/>
            </a:pPr>
            <a:r>
              <a:rPr lang="en-US" sz="2800" dirty="0">
                <a:latin typeface="Arial" charset="0"/>
              </a:rPr>
              <a:t>No Communication</a:t>
            </a:r>
          </a:p>
          <a:p>
            <a:pPr marL="533400" indent="-533400">
              <a:buFontTx/>
              <a:buAutoNum type="arabicPeriod"/>
            </a:pPr>
            <a:r>
              <a:rPr lang="en-US" sz="2800" dirty="0">
                <a:latin typeface="Arial" charset="0"/>
              </a:rPr>
              <a:t>Mishandling of funds</a:t>
            </a:r>
          </a:p>
          <a:p>
            <a:pPr marL="533400" indent="-533400">
              <a:buFontTx/>
              <a:buAutoNum type="arabicPeriod"/>
            </a:pPr>
            <a:r>
              <a:rPr lang="en-US" sz="2800" dirty="0">
                <a:latin typeface="Arial" charset="0"/>
              </a:rPr>
              <a:t>Breach of duties</a:t>
            </a:r>
          </a:p>
          <a:p>
            <a:pPr marL="533400" indent="-533400">
              <a:buFontTx/>
              <a:buAutoNum type="arabicPeriod"/>
            </a:pPr>
            <a:r>
              <a:rPr lang="en-US" sz="2800" dirty="0">
                <a:latin typeface="Arial" charset="0"/>
              </a:rPr>
              <a:t>Unprofessional Conduct</a:t>
            </a:r>
          </a:p>
          <a:p>
            <a:pPr marL="533400" indent="-533400">
              <a:buFontTx/>
              <a:buAutoNum type="arabicPeriod"/>
            </a:pPr>
            <a:r>
              <a:rPr lang="en-US" sz="2800" dirty="0">
                <a:latin typeface="Arial" charset="0"/>
              </a:rPr>
              <a:t>Advertising violations</a:t>
            </a:r>
          </a:p>
          <a:p>
            <a:pPr marL="533400" indent="-533400">
              <a:buFontTx/>
              <a:buAutoNum type="arabicPeriod"/>
            </a:pPr>
            <a:endParaRPr lang="en-US" sz="2400" dirty="0">
              <a:latin typeface="Arial" charset="0"/>
            </a:endParaRPr>
          </a:p>
        </p:txBody>
      </p:sp>
      <p:pic>
        <p:nvPicPr>
          <p:cNvPr id="15363" name="Picture 7" descr="gavel and head"/>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562600" y="1447800"/>
            <a:ext cx="3390900" cy="4495800"/>
          </a:xfrm>
          <a:noFill/>
        </p:spPr>
      </p:pic>
    </p:spTree>
    <p:custDataLst>
      <p:tags r:id="rId1"/>
    </p:custDataLst>
    <p:extLst>
      <p:ext uri="{BB962C8B-B14F-4D97-AF65-F5344CB8AC3E}">
        <p14:creationId xmlns:p14="http://schemas.microsoft.com/office/powerpoint/2010/main" val="2812070286"/>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29 at 11.40.2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05616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0.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1.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2.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3.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4.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5.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6.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7.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8.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2.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3.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4.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5.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6.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7.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8.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9.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2814</TotalTime>
  <Words>2950</Words>
  <Application>Microsoft Macintosh PowerPoint</Application>
  <PresentationFormat>On-screen Show (4:3)</PresentationFormat>
  <Paragraphs>228</Paragraphs>
  <Slides>73</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Calibri</vt:lpstr>
      <vt:lpstr>Garamond</vt:lpstr>
      <vt:lpstr>Georgia</vt:lpstr>
      <vt:lpstr>Lucida Handwriting</vt:lpstr>
      <vt:lpstr>ＭＳ Ｐゴシック</vt:lpstr>
      <vt:lpstr>Vivaldi</vt:lpstr>
      <vt:lpstr>Arial</vt:lpstr>
      <vt:lpstr>Tahoma</vt:lpstr>
      <vt:lpstr>Verdana</vt:lpstr>
      <vt:lpstr>Wingdings</vt:lpstr>
      <vt:lpstr>Clarity</vt:lpstr>
      <vt:lpstr>PowerPoint Presentation</vt:lpstr>
      <vt:lpstr>What is the responsibility of the agent</vt:lpstr>
      <vt:lpstr>Are we teaching the right stuff?</vt:lpstr>
      <vt:lpstr>Mass Law vs. Ethics</vt:lpstr>
      <vt:lpstr>Moral Character:  (254 CMR 2.0)</vt:lpstr>
      <vt:lpstr>PowerPoint Presentation</vt:lpstr>
      <vt:lpstr>PowerPoint Presentation</vt:lpstr>
      <vt:lpstr>10 TOP Violations At Commissions</vt:lpstr>
      <vt:lpstr>PowerPoint Presentation</vt:lpstr>
      <vt:lpstr>PowerPoint Presentation</vt:lpstr>
      <vt:lpstr>PowerPoint Presentation</vt:lpstr>
      <vt:lpstr>PowerPoint Presentation</vt:lpstr>
      <vt:lpstr>PowerPoint Presentation</vt:lpstr>
      <vt:lpstr>PowerPoint Presentation</vt:lpstr>
      <vt:lpstr>What did the Survey show?</vt:lpstr>
      <vt:lpstr>PowerPoint Presentation</vt:lpstr>
      <vt:lpstr>Specific Ethical Issues for Licensees</vt:lpstr>
      <vt:lpstr>PowerPoint Presentation</vt:lpstr>
      <vt:lpstr>PowerPoint Presentation</vt:lpstr>
      <vt:lpstr>WHAT CUSTOMERS WANT</vt:lpstr>
      <vt:lpstr>PowerPoint Presentation</vt:lpstr>
      <vt:lpstr>PowerPoint Presentation</vt:lpstr>
      <vt:lpstr>THE RITZ-CARLTON CREDO</vt:lpstr>
      <vt:lpstr>PowerPoint Presentation</vt:lpstr>
      <vt:lpstr>PowerPoint Presentation</vt:lpstr>
      <vt:lpstr>PowerPoint Presentation</vt:lpstr>
      <vt:lpstr>It’s imperative that you know who the buyers and sellers are in your market place and know what they expect you to do for them.  The NAR survey provides you with that information !</vt:lpstr>
      <vt:lpstr>Today’s Consumer!</vt:lpstr>
      <vt:lpstr>PowerPoint Presentation</vt:lpstr>
      <vt:lpstr>All of the media ….systems</vt:lpstr>
      <vt:lpstr>Core Components</vt:lpstr>
      <vt:lpstr>Five Ways To Assess Service</vt:lpstr>
      <vt:lpstr>Picture Before</vt:lpstr>
      <vt:lpstr>Picture After….</vt:lpstr>
      <vt:lpstr>PowerPoint Presentation</vt:lpstr>
      <vt:lpstr>How does your client want to communicate with you?</vt:lpstr>
      <vt:lpstr>PowerPoint Presentation</vt:lpstr>
      <vt:lpstr>Take a Tip from Marriott</vt:lpstr>
      <vt:lpstr>Pathways To Professionalism</vt:lpstr>
      <vt:lpstr>PowerPoint Presentation</vt:lpstr>
      <vt:lpstr>PowerPoint Presentation</vt:lpstr>
      <vt:lpstr>Article 1</vt:lpstr>
      <vt:lpstr>PowerPoint Presentation</vt:lpstr>
      <vt:lpstr>Article 9</vt:lpstr>
      <vt:lpstr>PowerPoint Presentation</vt:lpstr>
      <vt:lpstr>PowerPoint Presentation</vt:lpstr>
      <vt:lpstr>PowerPoint Presentation</vt:lpstr>
      <vt:lpstr>PowerPoint Presentation</vt:lpstr>
      <vt:lpstr>PowerPoint Presentation</vt:lpstr>
      <vt:lpstr>Inducing for business:</vt:lpstr>
      <vt:lpstr>PowerPoint Presentation</vt:lpstr>
      <vt:lpstr>PowerPoint Presentation</vt:lpstr>
      <vt:lpstr>PowerPoint Presentation</vt:lpstr>
      <vt:lpstr>The fore fathers never dreamed…</vt:lpstr>
      <vt:lpstr>PowerPoint Presentation</vt:lpstr>
      <vt:lpstr>SOP 12-13</vt:lpstr>
      <vt:lpstr>Confidentiality you say?</vt:lpstr>
      <vt:lpstr>PowerPoint Presentation</vt:lpstr>
      <vt:lpstr>PowerPoint Presentation</vt:lpstr>
      <vt:lpstr>NAR Mandate: Citations</vt:lpstr>
      <vt:lpstr>PowerPoint Presentation</vt:lpstr>
      <vt:lpstr>PowerPoint Presentation</vt:lpstr>
      <vt:lpstr>How Does the public see you?</vt:lpstr>
      <vt:lpstr>PowerPoint Presentation</vt:lpstr>
      <vt:lpstr> …AND ANSWER QUESTIONS ON TRULIA VOICES</vt:lpstr>
      <vt:lpstr>Picture/signs/</vt:lpstr>
      <vt:lpstr>Great ad….right?</vt:lpstr>
      <vt:lpstr>You be the judge….</vt:lpstr>
      <vt:lpstr>PowerPoint Presentation</vt:lpstr>
      <vt:lpstr>PowerPoint Presentation</vt:lpstr>
      <vt:lpstr>Behavior Never Lies</vt:lpstr>
      <vt:lpstr>What Are the Odds?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Marcie Roggow</dc:creator>
  <cp:lastModifiedBy>Marcie Roggow</cp:lastModifiedBy>
  <cp:revision>22</cp:revision>
  <dcterms:created xsi:type="dcterms:W3CDTF">2014-09-22T19:01:24Z</dcterms:created>
  <dcterms:modified xsi:type="dcterms:W3CDTF">2016-12-10T15:20:44Z</dcterms:modified>
</cp:coreProperties>
</file>